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5"/>
  </p:notesMasterIdLst>
  <p:sldIdLst>
    <p:sldId id="320" r:id="rId2"/>
    <p:sldId id="256" r:id="rId3"/>
    <p:sldId id="300" r:id="rId4"/>
    <p:sldId id="258" r:id="rId5"/>
    <p:sldId id="327" r:id="rId6"/>
    <p:sldId id="332" r:id="rId7"/>
    <p:sldId id="333" r:id="rId8"/>
    <p:sldId id="340" r:id="rId9"/>
    <p:sldId id="331" r:id="rId10"/>
    <p:sldId id="335" r:id="rId11"/>
    <p:sldId id="334" r:id="rId12"/>
    <p:sldId id="336" r:id="rId13"/>
    <p:sldId id="342" r:id="rId14"/>
    <p:sldId id="343" r:id="rId15"/>
    <p:sldId id="341" r:id="rId16"/>
    <p:sldId id="344" r:id="rId17"/>
    <p:sldId id="337" r:id="rId18"/>
    <p:sldId id="345" r:id="rId19"/>
    <p:sldId id="329" r:id="rId20"/>
    <p:sldId id="338" r:id="rId21"/>
    <p:sldId id="330" r:id="rId22"/>
    <p:sldId id="339" r:id="rId23"/>
    <p:sldId id="328" r:id="rId24"/>
  </p:sldIdLst>
  <p:sldSz cx="9144000" cy="5143500" type="screen16x9"/>
  <p:notesSz cx="6858000" cy="9144000"/>
  <p:embeddedFontLst>
    <p:embeddedFont>
      <p:font typeface="Cinzel" panose="020B0604020202020204" charset="0"/>
      <p:regular r:id="rId26"/>
      <p:bold r:id="rId27"/>
    </p:embeddedFont>
    <p:embeddedFont>
      <p:font typeface="Cinzel Medium" panose="020B0604020202020204" charset="0"/>
      <p:regular r:id="rId28"/>
      <p:bold r:id="rId29"/>
    </p:embeddedFont>
    <p:embeddedFont>
      <p:font typeface="Poppins"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E8850E-BAEB-4778-830D-D41124B6E3BE}">
  <a:tblStyle styleId="{34E8850E-BAEB-4778-830D-D41124B6E3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F02D5E6-74CD-4EF8-9C69-B6B433E3B9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3482" autoAdjust="0"/>
  </p:normalViewPr>
  <p:slideViewPr>
    <p:cSldViewPr snapToGrid="0">
      <p:cViewPr varScale="1">
        <p:scale>
          <a:sx n="90" d="100"/>
          <a:sy n="90" d="100"/>
        </p:scale>
        <p:origin x="8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4e271e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4e271e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22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470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72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423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895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43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114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2402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255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487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0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4e271e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4e271e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895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0656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584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576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14af21a47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14af21a47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9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4861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8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29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354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49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3111" y="1454188"/>
            <a:ext cx="4605000" cy="17538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23111" y="3244713"/>
            <a:ext cx="4605000" cy="44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p2"/>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846"/>
        <p:cNvGrpSpPr/>
        <p:nvPr/>
      </p:nvGrpSpPr>
      <p:grpSpPr>
        <a:xfrm>
          <a:off x="0" y="0"/>
          <a:ext cx="0" cy="0"/>
          <a:chOff x="0" y="0"/>
          <a:chExt cx="0" cy="0"/>
        </a:xfrm>
      </p:grpSpPr>
      <p:sp>
        <p:nvSpPr>
          <p:cNvPr id="847" name="Google Shape;847;p24"/>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8" name="Google Shape;848;p24"/>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849" name="Google Shape;849;p24"/>
          <p:cNvGrpSpPr/>
          <p:nvPr/>
        </p:nvGrpSpPr>
        <p:grpSpPr>
          <a:xfrm>
            <a:off x="48702" y="977867"/>
            <a:ext cx="1778090" cy="322123"/>
            <a:chOff x="4520300" y="3726050"/>
            <a:chExt cx="2454569" cy="444675"/>
          </a:xfrm>
        </p:grpSpPr>
        <p:sp>
          <p:nvSpPr>
            <p:cNvPr id="850" name="Google Shape;850;p24"/>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51" name="Google Shape;851;p24"/>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52" name="Google Shape;852;p24"/>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853" name="Google Shape;853;p24"/>
          <p:cNvSpPr/>
          <p:nvPr/>
        </p:nvSpPr>
        <p:spPr>
          <a:xfrm>
            <a:off x="423625" y="41251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24"/>
          <p:cNvGrpSpPr/>
          <p:nvPr/>
        </p:nvGrpSpPr>
        <p:grpSpPr>
          <a:xfrm rot="5400000">
            <a:off x="8397676" y="3607725"/>
            <a:ext cx="669600" cy="365175"/>
            <a:chOff x="6791276" y="1417000"/>
            <a:chExt cx="669600" cy="365175"/>
          </a:xfrm>
        </p:grpSpPr>
        <p:grpSp>
          <p:nvGrpSpPr>
            <p:cNvPr id="855" name="Google Shape;855;p24"/>
            <p:cNvGrpSpPr/>
            <p:nvPr/>
          </p:nvGrpSpPr>
          <p:grpSpPr>
            <a:xfrm>
              <a:off x="6791276" y="1417000"/>
              <a:ext cx="669600" cy="21900"/>
              <a:chOff x="6791276" y="1417000"/>
              <a:chExt cx="669600" cy="21900"/>
            </a:xfrm>
          </p:grpSpPr>
          <p:sp>
            <p:nvSpPr>
              <p:cNvPr id="856" name="Google Shape;856;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4"/>
            <p:cNvGrpSpPr/>
            <p:nvPr/>
          </p:nvGrpSpPr>
          <p:grpSpPr>
            <a:xfrm>
              <a:off x="6791276" y="1531425"/>
              <a:ext cx="669600" cy="21900"/>
              <a:chOff x="6791276" y="1417000"/>
              <a:chExt cx="669600" cy="21900"/>
            </a:xfrm>
          </p:grpSpPr>
          <p:sp>
            <p:nvSpPr>
              <p:cNvPr id="865" name="Google Shape;865;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4"/>
            <p:cNvGrpSpPr/>
            <p:nvPr/>
          </p:nvGrpSpPr>
          <p:grpSpPr>
            <a:xfrm>
              <a:off x="6791276" y="1645850"/>
              <a:ext cx="669600" cy="21900"/>
              <a:chOff x="6791276" y="1417000"/>
              <a:chExt cx="669600" cy="21900"/>
            </a:xfrm>
          </p:grpSpPr>
          <p:sp>
            <p:nvSpPr>
              <p:cNvPr id="874" name="Google Shape;874;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24"/>
            <p:cNvGrpSpPr/>
            <p:nvPr/>
          </p:nvGrpSpPr>
          <p:grpSpPr>
            <a:xfrm>
              <a:off x="6791276" y="1760275"/>
              <a:ext cx="669600" cy="21900"/>
              <a:chOff x="6791276" y="1417000"/>
              <a:chExt cx="669600" cy="21900"/>
            </a:xfrm>
          </p:grpSpPr>
          <p:sp>
            <p:nvSpPr>
              <p:cNvPr id="883" name="Google Shape;883;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 name="Google Shape;891;p24"/>
          <p:cNvSpPr/>
          <p:nvPr/>
        </p:nvSpPr>
        <p:spPr>
          <a:xfrm>
            <a:off x="8289775" y="8841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0"/>
        <p:cNvGrpSpPr/>
        <p:nvPr/>
      </p:nvGrpSpPr>
      <p:grpSpPr>
        <a:xfrm>
          <a:off x="0" y="0"/>
          <a:ext cx="0" cy="0"/>
          <a:chOff x="0" y="0"/>
          <a:chExt cx="0" cy="0"/>
        </a:xfrm>
      </p:grpSpPr>
      <p:sp>
        <p:nvSpPr>
          <p:cNvPr id="201" name="Google Shape;201;p7"/>
          <p:cNvSpPr txBox="1">
            <a:spLocks noGrp="1"/>
          </p:cNvSpPr>
          <p:nvPr>
            <p:ph type="title"/>
          </p:nvPr>
        </p:nvSpPr>
        <p:spPr>
          <a:xfrm>
            <a:off x="722375" y="539500"/>
            <a:ext cx="39087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2" name="Google Shape;202;p7"/>
          <p:cNvSpPr txBox="1">
            <a:spLocks noGrp="1"/>
          </p:cNvSpPr>
          <p:nvPr>
            <p:ph type="body" idx="1"/>
          </p:nvPr>
        </p:nvSpPr>
        <p:spPr>
          <a:xfrm>
            <a:off x="722375" y="1949625"/>
            <a:ext cx="4351500" cy="178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03" name="Google Shape;203;p7"/>
          <p:cNvSpPr>
            <a:spLocks noGrp="1"/>
          </p:cNvSpPr>
          <p:nvPr>
            <p:ph type="pic" idx="2"/>
          </p:nvPr>
        </p:nvSpPr>
        <p:spPr>
          <a:xfrm>
            <a:off x="5206525" y="0"/>
            <a:ext cx="3215100" cy="4604100"/>
          </a:xfrm>
          <a:prstGeom prst="rect">
            <a:avLst/>
          </a:prstGeom>
          <a:noFill/>
          <a:ln>
            <a:noFill/>
          </a:ln>
        </p:spPr>
      </p:sp>
      <p:sp>
        <p:nvSpPr>
          <p:cNvPr id="204" name="Google Shape;204;p7"/>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7"/>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206" name="Google Shape;206;p7"/>
          <p:cNvGrpSpPr/>
          <p:nvPr/>
        </p:nvGrpSpPr>
        <p:grpSpPr>
          <a:xfrm rot="5400000">
            <a:off x="-12574" y="3497425"/>
            <a:ext cx="669600" cy="365175"/>
            <a:chOff x="6791276" y="1417000"/>
            <a:chExt cx="669600" cy="365175"/>
          </a:xfrm>
        </p:grpSpPr>
        <p:grpSp>
          <p:nvGrpSpPr>
            <p:cNvPr id="207" name="Google Shape;207;p7"/>
            <p:cNvGrpSpPr/>
            <p:nvPr/>
          </p:nvGrpSpPr>
          <p:grpSpPr>
            <a:xfrm>
              <a:off x="6791276" y="1417000"/>
              <a:ext cx="669600" cy="21900"/>
              <a:chOff x="6791276" y="1417000"/>
              <a:chExt cx="669600" cy="21900"/>
            </a:xfrm>
          </p:grpSpPr>
          <p:sp>
            <p:nvSpPr>
              <p:cNvPr id="208" name="Google Shape;208;p7"/>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7"/>
            <p:cNvGrpSpPr/>
            <p:nvPr/>
          </p:nvGrpSpPr>
          <p:grpSpPr>
            <a:xfrm>
              <a:off x="6791276" y="1531425"/>
              <a:ext cx="669600" cy="21900"/>
              <a:chOff x="6791276" y="1417000"/>
              <a:chExt cx="669600" cy="21900"/>
            </a:xfrm>
          </p:grpSpPr>
          <p:sp>
            <p:nvSpPr>
              <p:cNvPr id="217" name="Google Shape;217;p7"/>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7"/>
            <p:cNvGrpSpPr/>
            <p:nvPr/>
          </p:nvGrpSpPr>
          <p:grpSpPr>
            <a:xfrm>
              <a:off x="6791276" y="1645850"/>
              <a:ext cx="669600" cy="21900"/>
              <a:chOff x="6791276" y="1417000"/>
              <a:chExt cx="669600" cy="21900"/>
            </a:xfrm>
          </p:grpSpPr>
          <p:sp>
            <p:nvSpPr>
              <p:cNvPr id="226" name="Google Shape;226;p7"/>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7"/>
            <p:cNvGrpSpPr/>
            <p:nvPr/>
          </p:nvGrpSpPr>
          <p:grpSpPr>
            <a:xfrm>
              <a:off x="6791276" y="1760275"/>
              <a:ext cx="669600" cy="21900"/>
              <a:chOff x="6791276" y="1417000"/>
              <a:chExt cx="669600" cy="21900"/>
            </a:xfrm>
          </p:grpSpPr>
          <p:sp>
            <p:nvSpPr>
              <p:cNvPr id="235" name="Google Shape;235;p7"/>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7"/>
          <p:cNvSpPr/>
          <p:nvPr/>
        </p:nvSpPr>
        <p:spPr>
          <a:xfrm>
            <a:off x="270038" y="12247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8702725"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
        <p:cNvGrpSpPr/>
        <p:nvPr/>
      </p:nvGrpSpPr>
      <p:grpSpPr>
        <a:xfrm>
          <a:off x="0" y="0"/>
          <a:ext cx="0" cy="0"/>
          <a:chOff x="0" y="0"/>
          <a:chExt cx="0" cy="0"/>
        </a:xfrm>
      </p:grpSpPr>
      <p:sp>
        <p:nvSpPr>
          <p:cNvPr id="246" name="Google Shape;246;p8"/>
          <p:cNvSpPr txBox="1">
            <a:spLocks noGrp="1"/>
          </p:cNvSpPr>
          <p:nvPr>
            <p:ph type="title"/>
          </p:nvPr>
        </p:nvSpPr>
        <p:spPr>
          <a:xfrm>
            <a:off x="1862550" y="831150"/>
            <a:ext cx="5418900" cy="34812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247" name="Google Shape;247;p8"/>
          <p:cNvSpPr txBox="1">
            <a:spLocks noGrp="1"/>
          </p:cNvSpPr>
          <p:nvPr>
            <p:ph type="subTitle" idx="1"/>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8" name="Google Shape;248;p8"/>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8"/>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grpSp>
        <p:nvGrpSpPr>
          <p:cNvPr id="250" name="Google Shape;250;p8"/>
          <p:cNvGrpSpPr/>
          <p:nvPr/>
        </p:nvGrpSpPr>
        <p:grpSpPr>
          <a:xfrm rot="5400000">
            <a:off x="-12561" y="907150"/>
            <a:ext cx="669600" cy="365175"/>
            <a:chOff x="6791276" y="1417000"/>
            <a:chExt cx="669600" cy="365175"/>
          </a:xfrm>
        </p:grpSpPr>
        <p:grpSp>
          <p:nvGrpSpPr>
            <p:cNvPr id="251" name="Google Shape;251;p8"/>
            <p:cNvGrpSpPr/>
            <p:nvPr/>
          </p:nvGrpSpPr>
          <p:grpSpPr>
            <a:xfrm>
              <a:off x="6791276" y="1417000"/>
              <a:ext cx="669600" cy="21900"/>
              <a:chOff x="6791276" y="1417000"/>
              <a:chExt cx="669600" cy="21900"/>
            </a:xfrm>
          </p:grpSpPr>
          <p:sp>
            <p:nvSpPr>
              <p:cNvPr id="252" name="Google Shape;252;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8"/>
            <p:cNvGrpSpPr/>
            <p:nvPr/>
          </p:nvGrpSpPr>
          <p:grpSpPr>
            <a:xfrm>
              <a:off x="6791276" y="1531425"/>
              <a:ext cx="669600" cy="21900"/>
              <a:chOff x="6791276" y="1417000"/>
              <a:chExt cx="669600" cy="21900"/>
            </a:xfrm>
          </p:grpSpPr>
          <p:sp>
            <p:nvSpPr>
              <p:cNvPr id="261" name="Google Shape;261;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8"/>
            <p:cNvGrpSpPr/>
            <p:nvPr/>
          </p:nvGrpSpPr>
          <p:grpSpPr>
            <a:xfrm>
              <a:off x="6791276" y="1645850"/>
              <a:ext cx="669600" cy="21900"/>
              <a:chOff x="6791276" y="1417000"/>
              <a:chExt cx="669600" cy="21900"/>
            </a:xfrm>
          </p:grpSpPr>
          <p:sp>
            <p:nvSpPr>
              <p:cNvPr id="270" name="Google Shape;270;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8"/>
            <p:cNvGrpSpPr/>
            <p:nvPr/>
          </p:nvGrpSpPr>
          <p:grpSpPr>
            <a:xfrm>
              <a:off x="6791276" y="1760275"/>
              <a:ext cx="669600" cy="21900"/>
              <a:chOff x="6791276" y="1417000"/>
              <a:chExt cx="669600" cy="21900"/>
            </a:xfrm>
          </p:grpSpPr>
          <p:sp>
            <p:nvSpPr>
              <p:cNvPr id="279" name="Google Shape;279;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8"/>
          <p:cNvSpPr/>
          <p:nvPr/>
        </p:nvSpPr>
        <p:spPr>
          <a:xfrm>
            <a:off x="490238" y="385465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595850"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8"/>
          <p:cNvGrpSpPr/>
          <p:nvPr/>
        </p:nvGrpSpPr>
        <p:grpSpPr>
          <a:xfrm>
            <a:off x="8078977" y="1115842"/>
            <a:ext cx="1778090" cy="322123"/>
            <a:chOff x="4520300" y="3726050"/>
            <a:chExt cx="2454569" cy="444675"/>
          </a:xfrm>
        </p:grpSpPr>
        <p:sp>
          <p:nvSpPr>
            <p:cNvPr id="290" name="Google Shape;290;p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291" name="Google Shape;291;p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292" name="Google Shape;292;p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2549400" y="1488038"/>
            <a:ext cx="4045200" cy="932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5" name="Google Shape;295;p9"/>
          <p:cNvSpPr txBox="1">
            <a:spLocks noGrp="1"/>
          </p:cNvSpPr>
          <p:nvPr>
            <p:ph type="subTitle" idx="1"/>
          </p:nvPr>
        </p:nvSpPr>
        <p:spPr>
          <a:xfrm>
            <a:off x="2549400" y="2420363"/>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296" name="Google Shape;296;p9"/>
          <p:cNvSpPr txBox="1">
            <a:spLocks noGrp="1"/>
          </p:cNvSpPr>
          <p:nvPr>
            <p:ph type="subTitle" idx="2"/>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7" name="Google Shape;297;p9"/>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9"/>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p9"/>
          <p:cNvGrpSpPr/>
          <p:nvPr/>
        </p:nvGrpSpPr>
        <p:grpSpPr>
          <a:xfrm rot="5400000">
            <a:off x="46839" y="919025"/>
            <a:ext cx="669600" cy="365175"/>
            <a:chOff x="6791276" y="1417000"/>
            <a:chExt cx="669600" cy="365175"/>
          </a:xfrm>
        </p:grpSpPr>
        <p:grpSp>
          <p:nvGrpSpPr>
            <p:cNvPr id="300" name="Google Shape;300;p9"/>
            <p:cNvGrpSpPr/>
            <p:nvPr/>
          </p:nvGrpSpPr>
          <p:grpSpPr>
            <a:xfrm>
              <a:off x="6791276" y="1417000"/>
              <a:ext cx="669600" cy="21900"/>
              <a:chOff x="6791276" y="1417000"/>
              <a:chExt cx="669600" cy="21900"/>
            </a:xfrm>
          </p:grpSpPr>
          <p:sp>
            <p:nvSpPr>
              <p:cNvPr id="301" name="Google Shape;301;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9"/>
            <p:cNvGrpSpPr/>
            <p:nvPr/>
          </p:nvGrpSpPr>
          <p:grpSpPr>
            <a:xfrm>
              <a:off x="6791276" y="1531425"/>
              <a:ext cx="669600" cy="21900"/>
              <a:chOff x="6791276" y="1417000"/>
              <a:chExt cx="669600" cy="21900"/>
            </a:xfrm>
          </p:grpSpPr>
          <p:sp>
            <p:nvSpPr>
              <p:cNvPr id="310" name="Google Shape;310;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9"/>
            <p:cNvGrpSpPr/>
            <p:nvPr/>
          </p:nvGrpSpPr>
          <p:grpSpPr>
            <a:xfrm>
              <a:off x="6791276" y="1645850"/>
              <a:ext cx="669600" cy="21900"/>
              <a:chOff x="6791276" y="1417000"/>
              <a:chExt cx="669600" cy="21900"/>
            </a:xfrm>
          </p:grpSpPr>
          <p:sp>
            <p:nvSpPr>
              <p:cNvPr id="319" name="Google Shape;319;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9"/>
            <p:cNvGrpSpPr/>
            <p:nvPr/>
          </p:nvGrpSpPr>
          <p:grpSpPr>
            <a:xfrm>
              <a:off x="6791276" y="1760275"/>
              <a:ext cx="669600" cy="21900"/>
              <a:chOff x="6791276" y="1417000"/>
              <a:chExt cx="669600" cy="21900"/>
            </a:xfrm>
          </p:grpSpPr>
          <p:sp>
            <p:nvSpPr>
              <p:cNvPr id="328" name="Google Shape;328;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 name="Google Shape;336;p9"/>
          <p:cNvSpPr/>
          <p:nvPr/>
        </p:nvSpPr>
        <p:spPr>
          <a:xfrm>
            <a:off x="8755138" y="12788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8595850"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9"/>
          <p:cNvGrpSpPr/>
          <p:nvPr/>
        </p:nvGrpSpPr>
        <p:grpSpPr>
          <a:xfrm>
            <a:off x="2" y="4083817"/>
            <a:ext cx="1778090" cy="322123"/>
            <a:chOff x="4520300" y="3726050"/>
            <a:chExt cx="2454569" cy="444675"/>
          </a:xfrm>
        </p:grpSpPr>
        <p:sp>
          <p:nvSpPr>
            <p:cNvPr id="339" name="Google Shape;339;p9"/>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40" name="Google Shape;340;p9"/>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41" name="Google Shape;341;p9"/>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4" name="Google Shape;344;p10"/>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10"/>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346" name="Google Shape;346;p10"/>
          <p:cNvGrpSpPr/>
          <p:nvPr/>
        </p:nvGrpSpPr>
        <p:grpSpPr>
          <a:xfrm rot="5400000">
            <a:off x="77264" y="1453425"/>
            <a:ext cx="669600" cy="365175"/>
            <a:chOff x="6791276" y="1417000"/>
            <a:chExt cx="669600" cy="365175"/>
          </a:xfrm>
        </p:grpSpPr>
        <p:grpSp>
          <p:nvGrpSpPr>
            <p:cNvPr id="347" name="Google Shape;347;p10"/>
            <p:cNvGrpSpPr/>
            <p:nvPr/>
          </p:nvGrpSpPr>
          <p:grpSpPr>
            <a:xfrm>
              <a:off x="6791276" y="1417000"/>
              <a:ext cx="669600" cy="21900"/>
              <a:chOff x="6791276" y="1417000"/>
              <a:chExt cx="669600" cy="21900"/>
            </a:xfrm>
          </p:grpSpPr>
          <p:sp>
            <p:nvSpPr>
              <p:cNvPr id="348" name="Google Shape;348;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0"/>
            <p:cNvGrpSpPr/>
            <p:nvPr/>
          </p:nvGrpSpPr>
          <p:grpSpPr>
            <a:xfrm>
              <a:off x="6791276" y="1531425"/>
              <a:ext cx="669600" cy="21900"/>
              <a:chOff x="6791276" y="1417000"/>
              <a:chExt cx="669600" cy="21900"/>
            </a:xfrm>
          </p:grpSpPr>
          <p:sp>
            <p:nvSpPr>
              <p:cNvPr id="357" name="Google Shape;357;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0"/>
            <p:cNvGrpSpPr/>
            <p:nvPr/>
          </p:nvGrpSpPr>
          <p:grpSpPr>
            <a:xfrm>
              <a:off x="6791276" y="1645850"/>
              <a:ext cx="669600" cy="21900"/>
              <a:chOff x="6791276" y="1417000"/>
              <a:chExt cx="669600" cy="21900"/>
            </a:xfrm>
          </p:grpSpPr>
          <p:sp>
            <p:nvSpPr>
              <p:cNvPr id="366" name="Google Shape;366;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6791276" y="1760275"/>
              <a:ext cx="669600" cy="21900"/>
              <a:chOff x="6791276" y="1417000"/>
              <a:chExt cx="669600" cy="21900"/>
            </a:xfrm>
          </p:grpSpPr>
          <p:sp>
            <p:nvSpPr>
              <p:cNvPr id="375" name="Google Shape;375;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 name="Google Shape;383;p10"/>
          <p:cNvSpPr/>
          <p:nvPr/>
        </p:nvSpPr>
        <p:spPr>
          <a:xfrm>
            <a:off x="490238" y="385465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8619600" y="162208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0"/>
          <p:cNvGrpSpPr/>
          <p:nvPr/>
        </p:nvGrpSpPr>
        <p:grpSpPr>
          <a:xfrm>
            <a:off x="6475802" y="4060942"/>
            <a:ext cx="1778090" cy="322123"/>
            <a:chOff x="4520300" y="3726050"/>
            <a:chExt cx="2454569" cy="444675"/>
          </a:xfrm>
        </p:grpSpPr>
        <p:sp>
          <p:nvSpPr>
            <p:cNvPr id="386" name="Google Shape;386;p10"/>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87" name="Google Shape;387;p10"/>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88" name="Google Shape;388;p10"/>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96"/>
        <p:cNvGrpSpPr/>
        <p:nvPr/>
      </p:nvGrpSpPr>
      <p:grpSpPr>
        <a:xfrm>
          <a:off x="0" y="0"/>
          <a:ext cx="0" cy="0"/>
          <a:chOff x="0" y="0"/>
          <a:chExt cx="0" cy="0"/>
        </a:xfrm>
      </p:grpSpPr>
      <p:sp>
        <p:nvSpPr>
          <p:cNvPr id="397" name="Google Shape;397;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98" name="Google Shape;398;p13"/>
          <p:cNvSpPr txBox="1">
            <a:spLocks noGrp="1"/>
          </p:cNvSpPr>
          <p:nvPr>
            <p:ph type="title" idx="2" hasCustomPrompt="1"/>
          </p:nvPr>
        </p:nvSpPr>
        <p:spPr>
          <a:xfrm>
            <a:off x="1697388" y="1635775"/>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9" name="Google Shape;399;p13"/>
          <p:cNvSpPr txBox="1">
            <a:spLocks noGrp="1"/>
          </p:cNvSpPr>
          <p:nvPr>
            <p:ph type="title" idx="3" hasCustomPrompt="1"/>
          </p:nvPr>
        </p:nvSpPr>
        <p:spPr>
          <a:xfrm>
            <a:off x="6460512" y="1635775"/>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0" name="Google Shape;400;p13"/>
          <p:cNvSpPr txBox="1">
            <a:spLocks noGrp="1"/>
          </p:cNvSpPr>
          <p:nvPr>
            <p:ph type="title" idx="4" hasCustomPrompt="1"/>
          </p:nvPr>
        </p:nvSpPr>
        <p:spPr>
          <a:xfrm>
            <a:off x="1697388" y="3079700"/>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1" name="Google Shape;401;p13"/>
          <p:cNvSpPr txBox="1">
            <a:spLocks noGrp="1"/>
          </p:cNvSpPr>
          <p:nvPr>
            <p:ph type="title" idx="5" hasCustomPrompt="1"/>
          </p:nvPr>
        </p:nvSpPr>
        <p:spPr>
          <a:xfrm>
            <a:off x="6460512" y="3079700"/>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2" name="Google Shape;402;p13"/>
          <p:cNvSpPr txBox="1">
            <a:spLocks noGrp="1"/>
          </p:cNvSpPr>
          <p:nvPr>
            <p:ph type="subTitle" idx="1"/>
          </p:nvPr>
        </p:nvSpPr>
        <p:spPr>
          <a:xfrm>
            <a:off x="1259088" y="2216623"/>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3" name="Google Shape;403;p13"/>
          <p:cNvSpPr txBox="1">
            <a:spLocks noGrp="1"/>
          </p:cNvSpPr>
          <p:nvPr>
            <p:ph type="subTitle" idx="6"/>
          </p:nvPr>
        </p:nvSpPr>
        <p:spPr>
          <a:xfrm>
            <a:off x="6022212" y="2216623"/>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4" name="Google Shape;404;p13"/>
          <p:cNvSpPr txBox="1">
            <a:spLocks noGrp="1"/>
          </p:cNvSpPr>
          <p:nvPr>
            <p:ph type="subTitle" idx="7"/>
          </p:nvPr>
        </p:nvSpPr>
        <p:spPr>
          <a:xfrm>
            <a:off x="1259088" y="3660636"/>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5" name="Google Shape;405;p13"/>
          <p:cNvSpPr txBox="1">
            <a:spLocks noGrp="1"/>
          </p:cNvSpPr>
          <p:nvPr>
            <p:ph type="subTitle" idx="8"/>
          </p:nvPr>
        </p:nvSpPr>
        <p:spPr>
          <a:xfrm>
            <a:off x="6022212" y="3660636"/>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6" name="Google Shape;406;p13"/>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13"/>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sp>
        <p:nvSpPr>
          <p:cNvPr id="408" name="Google Shape;408;p13"/>
          <p:cNvSpPr/>
          <p:nvPr/>
        </p:nvSpPr>
        <p:spPr>
          <a:xfrm>
            <a:off x="590525" y="209998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3"/>
          <p:cNvGrpSpPr/>
          <p:nvPr/>
        </p:nvGrpSpPr>
        <p:grpSpPr>
          <a:xfrm rot="5400000">
            <a:off x="8434701" y="1582600"/>
            <a:ext cx="669600" cy="365175"/>
            <a:chOff x="6791276" y="1417000"/>
            <a:chExt cx="669600" cy="365175"/>
          </a:xfrm>
        </p:grpSpPr>
        <p:grpSp>
          <p:nvGrpSpPr>
            <p:cNvPr id="410" name="Google Shape;410;p13"/>
            <p:cNvGrpSpPr/>
            <p:nvPr/>
          </p:nvGrpSpPr>
          <p:grpSpPr>
            <a:xfrm>
              <a:off x="6791276" y="1417000"/>
              <a:ext cx="669600" cy="21900"/>
              <a:chOff x="6791276" y="1417000"/>
              <a:chExt cx="669600" cy="21900"/>
            </a:xfrm>
          </p:grpSpPr>
          <p:sp>
            <p:nvSpPr>
              <p:cNvPr id="411" name="Google Shape;411;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3"/>
            <p:cNvGrpSpPr/>
            <p:nvPr/>
          </p:nvGrpSpPr>
          <p:grpSpPr>
            <a:xfrm>
              <a:off x="6791276" y="1531425"/>
              <a:ext cx="669600" cy="21900"/>
              <a:chOff x="6791276" y="1417000"/>
              <a:chExt cx="669600" cy="21900"/>
            </a:xfrm>
          </p:grpSpPr>
          <p:sp>
            <p:nvSpPr>
              <p:cNvPr id="420" name="Google Shape;420;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13"/>
            <p:cNvGrpSpPr/>
            <p:nvPr/>
          </p:nvGrpSpPr>
          <p:grpSpPr>
            <a:xfrm>
              <a:off x="6791276" y="1645850"/>
              <a:ext cx="669600" cy="21900"/>
              <a:chOff x="6791276" y="1417000"/>
              <a:chExt cx="669600" cy="21900"/>
            </a:xfrm>
          </p:grpSpPr>
          <p:sp>
            <p:nvSpPr>
              <p:cNvPr id="429" name="Google Shape;429;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13"/>
            <p:cNvGrpSpPr/>
            <p:nvPr/>
          </p:nvGrpSpPr>
          <p:grpSpPr>
            <a:xfrm>
              <a:off x="6791276" y="1760275"/>
              <a:ext cx="669600" cy="21900"/>
              <a:chOff x="6791276" y="1417000"/>
              <a:chExt cx="669600" cy="21900"/>
            </a:xfrm>
          </p:grpSpPr>
          <p:sp>
            <p:nvSpPr>
              <p:cNvPr id="438" name="Google Shape;438;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6" name="Google Shape;446;p13"/>
          <p:cNvSpPr/>
          <p:nvPr/>
        </p:nvSpPr>
        <p:spPr>
          <a:xfrm>
            <a:off x="8717313" y="38697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79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800"/>
        <p:cNvGrpSpPr/>
        <p:nvPr/>
      </p:nvGrpSpPr>
      <p:grpSpPr>
        <a:xfrm>
          <a:off x="0" y="0"/>
          <a:ext cx="0" cy="0"/>
          <a:chOff x="0" y="0"/>
          <a:chExt cx="0" cy="0"/>
        </a:xfrm>
      </p:grpSpPr>
      <p:sp>
        <p:nvSpPr>
          <p:cNvPr id="801" name="Google Shape;801;p23"/>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 name="Google Shape;802;p23"/>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803" name="Google Shape;803;p23"/>
          <p:cNvGrpSpPr/>
          <p:nvPr/>
        </p:nvGrpSpPr>
        <p:grpSpPr>
          <a:xfrm>
            <a:off x="7102627" y="621617"/>
            <a:ext cx="1778090" cy="322123"/>
            <a:chOff x="4520300" y="3726050"/>
            <a:chExt cx="2454569" cy="444675"/>
          </a:xfrm>
        </p:grpSpPr>
        <p:sp>
          <p:nvSpPr>
            <p:cNvPr id="804" name="Google Shape;804;p23"/>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05" name="Google Shape;805;p23"/>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06" name="Google Shape;806;p23"/>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807" name="Google Shape;807;p23"/>
          <p:cNvSpPr/>
          <p:nvPr/>
        </p:nvSpPr>
        <p:spPr>
          <a:xfrm>
            <a:off x="221725" y="395787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23"/>
          <p:cNvGrpSpPr/>
          <p:nvPr/>
        </p:nvGrpSpPr>
        <p:grpSpPr>
          <a:xfrm rot="5400000">
            <a:off x="69501" y="1446425"/>
            <a:ext cx="669600" cy="365175"/>
            <a:chOff x="6791276" y="1417000"/>
            <a:chExt cx="669600" cy="365175"/>
          </a:xfrm>
        </p:grpSpPr>
        <p:grpSp>
          <p:nvGrpSpPr>
            <p:cNvPr id="809" name="Google Shape;809;p23"/>
            <p:cNvGrpSpPr/>
            <p:nvPr/>
          </p:nvGrpSpPr>
          <p:grpSpPr>
            <a:xfrm>
              <a:off x="6791276" y="1417000"/>
              <a:ext cx="669600" cy="21900"/>
              <a:chOff x="6791276" y="1417000"/>
              <a:chExt cx="669600" cy="21900"/>
            </a:xfrm>
          </p:grpSpPr>
          <p:sp>
            <p:nvSpPr>
              <p:cNvPr id="810" name="Google Shape;810;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3"/>
            <p:cNvGrpSpPr/>
            <p:nvPr/>
          </p:nvGrpSpPr>
          <p:grpSpPr>
            <a:xfrm>
              <a:off x="6791276" y="1531425"/>
              <a:ext cx="669600" cy="21900"/>
              <a:chOff x="6791276" y="1417000"/>
              <a:chExt cx="669600" cy="21900"/>
            </a:xfrm>
          </p:grpSpPr>
          <p:sp>
            <p:nvSpPr>
              <p:cNvPr id="819" name="Google Shape;819;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3"/>
            <p:cNvGrpSpPr/>
            <p:nvPr/>
          </p:nvGrpSpPr>
          <p:grpSpPr>
            <a:xfrm>
              <a:off x="6791276" y="1645850"/>
              <a:ext cx="669600" cy="21900"/>
              <a:chOff x="6791276" y="1417000"/>
              <a:chExt cx="669600" cy="21900"/>
            </a:xfrm>
          </p:grpSpPr>
          <p:sp>
            <p:nvSpPr>
              <p:cNvPr id="828" name="Google Shape;828;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3"/>
            <p:cNvGrpSpPr/>
            <p:nvPr/>
          </p:nvGrpSpPr>
          <p:grpSpPr>
            <a:xfrm>
              <a:off x="6791276" y="1760275"/>
              <a:ext cx="669600" cy="21900"/>
              <a:chOff x="6791276" y="1417000"/>
              <a:chExt cx="669600" cy="21900"/>
            </a:xfrm>
          </p:grpSpPr>
          <p:sp>
            <p:nvSpPr>
              <p:cNvPr id="837" name="Google Shape;837;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5" name="Google Shape;845;p23"/>
          <p:cNvSpPr/>
          <p:nvPr/>
        </p:nvSpPr>
        <p:spPr>
          <a:xfrm>
            <a:off x="8537575" y="304546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1pPr>
            <a:lvl2pPr lvl="1"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2pPr>
            <a:lvl3pPr lvl="2"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3pPr>
            <a:lvl4pPr lvl="3"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4pPr>
            <a:lvl5pPr lvl="4"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5pPr>
            <a:lvl6pPr lvl="5"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6pPr>
            <a:lvl7pPr lvl="6"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7pPr>
            <a:lvl8pPr lvl="7"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8pPr>
            <a:lvl9pPr lvl="8"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8" r:id="rId6"/>
    <p:sldLayoutId id="2147483659"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sparkfun.com/products/1098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ithub.com/syahmisanab/beginner-rp2040-micropyth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28"/>
          <p:cNvSpPr txBox="1">
            <a:spLocks noGrp="1"/>
          </p:cNvSpPr>
          <p:nvPr>
            <p:ph type="ctrTitle"/>
          </p:nvPr>
        </p:nvSpPr>
        <p:spPr>
          <a:xfrm flipH="1">
            <a:off x="723110" y="1454188"/>
            <a:ext cx="7335039" cy="17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Module : EMBEDDED SYSTEM &amp; HARDWARE INTERFACING</a:t>
            </a:r>
            <a:endParaRPr b="0" dirty="0">
              <a:latin typeface="Cinzel Medium"/>
              <a:ea typeface="Cinzel Medium"/>
              <a:cs typeface="Cinzel Medium"/>
              <a:sym typeface="Cinzel Medium"/>
            </a:endParaRPr>
          </a:p>
        </p:txBody>
      </p:sp>
      <p:sp>
        <p:nvSpPr>
          <p:cNvPr id="903" name="Google Shape;903;p28"/>
          <p:cNvSpPr txBox="1">
            <a:spLocks noGrp="1"/>
          </p:cNvSpPr>
          <p:nvPr>
            <p:ph type="subTitle" idx="1"/>
          </p:nvPr>
        </p:nvSpPr>
        <p:spPr>
          <a:xfrm flipH="1">
            <a:off x="723111" y="3244713"/>
            <a:ext cx="46050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Prepared by : Muhammad </a:t>
            </a:r>
            <a:r>
              <a:rPr lang="en-US" dirty="0" err="1"/>
              <a:t>Syahmi</a:t>
            </a:r>
            <a:r>
              <a:rPr lang="en-US" dirty="0"/>
              <a:t> </a:t>
            </a:r>
            <a:endParaRPr dirty="0"/>
          </a:p>
        </p:txBody>
      </p:sp>
      <p:grpSp>
        <p:nvGrpSpPr>
          <p:cNvPr id="904" name="Google Shape;904;p28"/>
          <p:cNvGrpSpPr/>
          <p:nvPr/>
        </p:nvGrpSpPr>
        <p:grpSpPr>
          <a:xfrm flipH="1">
            <a:off x="7093693" y="3985617"/>
            <a:ext cx="1778090" cy="322123"/>
            <a:chOff x="4520300" y="3726050"/>
            <a:chExt cx="2454569" cy="444675"/>
          </a:xfrm>
        </p:grpSpPr>
        <p:sp>
          <p:nvSpPr>
            <p:cNvPr id="905" name="Google Shape;905;p2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906" name="Google Shape;906;p2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907" name="Google Shape;907;p2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grpSp>
        <p:nvGrpSpPr>
          <p:cNvPr id="909" name="Google Shape;909;p28"/>
          <p:cNvGrpSpPr/>
          <p:nvPr/>
        </p:nvGrpSpPr>
        <p:grpSpPr>
          <a:xfrm rot="-5400000" flipH="1">
            <a:off x="848059" y="616025"/>
            <a:ext cx="669600" cy="365175"/>
            <a:chOff x="6791276" y="1417000"/>
            <a:chExt cx="669600" cy="365175"/>
          </a:xfrm>
        </p:grpSpPr>
        <p:grpSp>
          <p:nvGrpSpPr>
            <p:cNvPr id="910" name="Google Shape;910;p28"/>
            <p:cNvGrpSpPr/>
            <p:nvPr/>
          </p:nvGrpSpPr>
          <p:grpSpPr>
            <a:xfrm>
              <a:off x="6791276" y="1417000"/>
              <a:ext cx="669600" cy="21900"/>
              <a:chOff x="6791276" y="1417000"/>
              <a:chExt cx="669600" cy="21900"/>
            </a:xfrm>
          </p:grpSpPr>
          <p:sp>
            <p:nvSpPr>
              <p:cNvPr id="911" name="Google Shape;911;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8"/>
            <p:cNvGrpSpPr/>
            <p:nvPr/>
          </p:nvGrpSpPr>
          <p:grpSpPr>
            <a:xfrm>
              <a:off x="6791276" y="1531425"/>
              <a:ext cx="669600" cy="21900"/>
              <a:chOff x="6791276" y="1417000"/>
              <a:chExt cx="669600" cy="21900"/>
            </a:xfrm>
          </p:grpSpPr>
          <p:sp>
            <p:nvSpPr>
              <p:cNvPr id="920" name="Google Shape;920;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8"/>
            <p:cNvGrpSpPr/>
            <p:nvPr/>
          </p:nvGrpSpPr>
          <p:grpSpPr>
            <a:xfrm>
              <a:off x="6791276" y="1645850"/>
              <a:ext cx="669600" cy="21900"/>
              <a:chOff x="6791276" y="1417000"/>
              <a:chExt cx="669600" cy="21900"/>
            </a:xfrm>
          </p:grpSpPr>
          <p:sp>
            <p:nvSpPr>
              <p:cNvPr id="929" name="Google Shape;929;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8"/>
            <p:cNvGrpSpPr/>
            <p:nvPr/>
          </p:nvGrpSpPr>
          <p:grpSpPr>
            <a:xfrm>
              <a:off x="6791276" y="1760275"/>
              <a:ext cx="669600" cy="21900"/>
              <a:chOff x="6791276" y="1417000"/>
              <a:chExt cx="669600" cy="21900"/>
            </a:xfrm>
          </p:grpSpPr>
          <p:sp>
            <p:nvSpPr>
              <p:cNvPr id="938" name="Google Shape;938;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6" name="Google Shape;946;p28"/>
          <p:cNvSpPr/>
          <p:nvPr/>
        </p:nvSpPr>
        <p:spPr>
          <a:xfrm flipH="1">
            <a:off x="3035486" y="4873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91261" y="401481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6;p32">
            <a:extLst>
              <a:ext uri="{FF2B5EF4-FFF2-40B4-BE49-F238E27FC236}">
                <a16:creationId xmlns:a16="http://schemas.microsoft.com/office/drawing/2014/main" id="{DA6D4C41-2548-36AF-9360-B5896436C1BF}"/>
              </a:ext>
            </a:extLst>
          </p:cNvPr>
          <p:cNvSpPr txBox="1">
            <a:spLocks/>
          </p:cNvSpPr>
          <p:nvPr/>
        </p:nvSpPr>
        <p:spPr>
          <a:xfrm>
            <a:off x="7905515"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5" name="Picture 4">
            <a:extLst>
              <a:ext uri="{FF2B5EF4-FFF2-40B4-BE49-F238E27FC236}">
                <a16:creationId xmlns:a16="http://schemas.microsoft.com/office/drawing/2014/main" id="{E46A247E-2129-CC35-C237-DCF618947FAE}"/>
              </a:ext>
            </a:extLst>
          </p:cNvPr>
          <p:cNvPicPr>
            <a:picLocks noChangeAspect="1"/>
          </p:cNvPicPr>
          <p:nvPr/>
        </p:nvPicPr>
        <p:blipFill>
          <a:blip r:embed="rId3"/>
          <a:stretch>
            <a:fillRect/>
          </a:stretch>
        </p:blipFill>
        <p:spPr>
          <a:xfrm>
            <a:off x="7982738" y="-264866"/>
            <a:ext cx="1128688" cy="1128688"/>
          </a:xfrm>
          <a:prstGeom prst="rect">
            <a:avLst/>
          </a:prstGeom>
        </p:spPr>
      </p:pic>
    </p:spTree>
    <p:extLst>
      <p:ext uri="{BB962C8B-B14F-4D97-AF65-F5344CB8AC3E}">
        <p14:creationId xmlns:p14="http://schemas.microsoft.com/office/powerpoint/2010/main" val="167744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047C5E8-8559-133F-A0C8-A0C50E58EE15}"/>
              </a:ext>
            </a:extLst>
          </p:cNvPr>
          <p:cNvSpPr txBox="1"/>
          <p:nvPr/>
        </p:nvSpPr>
        <p:spPr>
          <a:xfrm>
            <a:off x="847944" y="588940"/>
            <a:ext cx="7219509" cy="3785652"/>
          </a:xfrm>
          <a:prstGeom prst="rect">
            <a:avLst/>
          </a:prstGeom>
          <a:noFill/>
        </p:spPr>
        <p:txBody>
          <a:bodyPr wrap="square">
            <a:spAutoFit/>
          </a:bodyPr>
          <a:lstStyle/>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GND </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Short for ‘Ground’. Its used to ground your circuit.</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5V &amp; 3.3V </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the 5V pin supplies 5 volts of power, and the 3.3V pin supplies 3.3 volts of power. </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Analog </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The area of pins under the ‘Analog In’ label are Analog In pins. These pins can read the signal from an analog sensor (like a </a:t>
            </a:r>
            <a:r>
              <a:rPr lang="en-US" sz="1200" b="0" i="0" u="none" strike="noStrike" dirty="0">
                <a:solidFill>
                  <a:srgbClr val="E0311D"/>
                </a:solidFill>
                <a:effectLst/>
                <a:latin typeface="Roboto" panose="02000000000000000000" pitchFamily="2" charset="0"/>
                <a:ea typeface="Roboto" panose="02000000000000000000" pitchFamily="2" charset="0"/>
                <a:cs typeface="Roboto" panose="02000000000000000000" pitchFamily="2" charset="0"/>
                <a:hlinkClick r:id="rId4"/>
              </a:rPr>
              <a:t>temperature sensor</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and convert it into a digital value that we can read.</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Digital </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Across from the analog pins are the digital pins (0 through 13 on the UNO). These pins can be used for both digital input (like telling if a button is pushed) and digital output (like powering an LED).</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PWM </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These pins act as normal digital pins, but can also be used for something called Pulse-Width Modulation (PWM). think of these pins as being able to simulate analog output (like fading an LED in and out).</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UART</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Universal Asynchronous Receiver Transmitter. It is a communication protocol used for serial communication between devices.</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SDL</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Serial Data Line. It is one of the lines used in the I2C (Inter-Integrated Circuit) communication protocol for data transmission.</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SDA</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Serial Data Line. It is another line used in the I2C communication protocol for data transmission.</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RST</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Reset. It is a signal or line used to reset a device or circuit.</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RX</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Receive. It is the input line used to receive data in serial communication.</a:t>
            </a:r>
          </a:p>
          <a:p>
            <a:pPr marL="285750" indent="-285750" algn="l">
              <a:buFont typeface="Wingdings" panose="05000000000000000000" pitchFamily="2" charset="2"/>
              <a:buChar char="§"/>
            </a:pPr>
            <a:r>
              <a:rPr lang="en-US" sz="12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TX</a:t>
            </a:r>
            <a:r>
              <a:rPr lang="en-US" sz="12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Transmit. It is the output line used to transmit data in serial communication.</a:t>
            </a:r>
          </a:p>
        </p:txBody>
      </p:sp>
    </p:spTree>
    <p:extLst>
      <p:ext uri="{BB962C8B-B14F-4D97-AF65-F5344CB8AC3E}">
        <p14:creationId xmlns:p14="http://schemas.microsoft.com/office/powerpoint/2010/main" val="3382037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Digital GPIO</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591339" y="1057162"/>
            <a:ext cx="7562060" cy="3029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algn="l"/>
            <a:r>
              <a:rPr lang="en-US" sz="1200" b="1" i="0" dirty="0">
                <a:solidFill>
                  <a:srgbClr val="333333"/>
                </a:solidFill>
                <a:effectLst/>
                <a:latin typeface="Roboto" panose="02000000000000000000" pitchFamily="2" charset="0"/>
              </a:rPr>
              <a:t>Introduction to GPIO</a:t>
            </a:r>
            <a:endParaRPr lang="en-US" sz="1200" b="0" i="0" dirty="0">
              <a:solidFill>
                <a:srgbClr val="000000"/>
              </a:solidFill>
              <a:effectLst/>
              <a:latin typeface="Roboto" panose="02000000000000000000" pitchFamily="2" charset="0"/>
            </a:endParaRPr>
          </a:p>
          <a:p>
            <a:pPr algn="l"/>
            <a:r>
              <a:rPr lang="en-US" sz="1200" b="1" i="0" dirty="0">
                <a:solidFill>
                  <a:srgbClr val="000000"/>
                </a:solidFill>
                <a:effectLst/>
                <a:latin typeface="Roboto" panose="02000000000000000000" pitchFamily="2" charset="0"/>
              </a:rPr>
              <a:t>G</a:t>
            </a:r>
            <a:r>
              <a:rPr lang="en-US" sz="1200" b="0" i="0" dirty="0">
                <a:solidFill>
                  <a:srgbClr val="000000"/>
                </a:solidFill>
                <a:effectLst/>
                <a:latin typeface="Roboto" panose="02000000000000000000" pitchFamily="2" charset="0"/>
              </a:rPr>
              <a:t>eneral-</a:t>
            </a:r>
            <a:r>
              <a:rPr lang="en-US" sz="1200" b="1" i="0" dirty="0">
                <a:solidFill>
                  <a:srgbClr val="000000"/>
                </a:solidFill>
                <a:effectLst/>
                <a:latin typeface="Roboto" panose="02000000000000000000" pitchFamily="2" charset="0"/>
              </a:rPr>
              <a:t>P</a:t>
            </a:r>
            <a:r>
              <a:rPr lang="en-US" sz="1200" b="0" i="0" dirty="0">
                <a:solidFill>
                  <a:srgbClr val="000000"/>
                </a:solidFill>
                <a:effectLst/>
                <a:latin typeface="Roboto" panose="02000000000000000000" pitchFamily="2" charset="0"/>
              </a:rPr>
              <a:t>urpose </a:t>
            </a:r>
            <a:r>
              <a:rPr lang="en-US" sz="1200" b="1" i="0" dirty="0">
                <a:solidFill>
                  <a:srgbClr val="000000"/>
                </a:solidFill>
                <a:effectLst/>
                <a:latin typeface="Roboto" panose="02000000000000000000" pitchFamily="2" charset="0"/>
              </a:rPr>
              <a:t>I</a:t>
            </a:r>
            <a:r>
              <a:rPr lang="en-US" sz="1200" b="0" i="0" dirty="0">
                <a:solidFill>
                  <a:srgbClr val="000000"/>
                </a:solidFill>
                <a:effectLst/>
                <a:latin typeface="Roboto" panose="02000000000000000000" pitchFamily="2" charset="0"/>
              </a:rPr>
              <a:t>nput </a:t>
            </a:r>
            <a:r>
              <a:rPr lang="en-US" sz="1200" b="1" i="0" dirty="0">
                <a:solidFill>
                  <a:srgbClr val="000000"/>
                </a:solidFill>
                <a:effectLst/>
                <a:latin typeface="Roboto" panose="02000000000000000000" pitchFamily="2" charset="0"/>
              </a:rPr>
              <a:t>O</a:t>
            </a:r>
            <a:r>
              <a:rPr lang="en-US" sz="1200" b="0" i="0" dirty="0">
                <a:solidFill>
                  <a:srgbClr val="000000"/>
                </a:solidFill>
                <a:effectLst/>
                <a:latin typeface="Roboto" panose="02000000000000000000" pitchFamily="2" charset="0"/>
              </a:rPr>
              <a:t>utput (GPIO) is a digital pin of an IC. It can be used as input or output for interfacing devices.</a:t>
            </a:r>
          </a:p>
          <a:p>
            <a:pPr algn="l"/>
            <a:r>
              <a:rPr lang="en-US" sz="1200" b="0" i="0" dirty="0">
                <a:solidFill>
                  <a:srgbClr val="000000"/>
                </a:solidFill>
                <a:effectLst/>
                <a:latin typeface="Roboto" panose="02000000000000000000" pitchFamily="2" charset="0"/>
              </a:rPr>
              <a:t>If we want to read the switch’s state, sensor data, </a:t>
            </a:r>
            <a:r>
              <a:rPr lang="en-US" sz="1200" b="0" i="0" dirty="0" err="1">
                <a:solidFill>
                  <a:srgbClr val="000000"/>
                </a:solidFill>
                <a:effectLst/>
                <a:latin typeface="Roboto" panose="02000000000000000000" pitchFamily="2" charset="0"/>
              </a:rPr>
              <a:t>etc</a:t>
            </a:r>
            <a:r>
              <a:rPr lang="en-US" sz="1200" b="0" i="0" dirty="0">
                <a:solidFill>
                  <a:srgbClr val="000000"/>
                </a:solidFill>
                <a:effectLst/>
                <a:latin typeface="Roboto" panose="02000000000000000000" pitchFamily="2" charset="0"/>
              </a:rPr>
              <a:t> then we need to configure it as input. And if we want to control the LED brightness, motor rotation, show text on display, </a:t>
            </a:r>
            <a:r>
              <a:rPr lang="en-US" sz="1200" b="0" i="0" dirty="0" err="1">
                <a:solidFill>
                  <a:srgbClr val="000000"/>
                </a:solidFill>
                <a:effectLst/>
                <a:latin typeface="Roboto" panose="02000000000000000000" pitchFamily="2" charset="0"/>
              </a:rPr>
              <a:t>etc</a:t>
            </a:r>
            <a:r>
              <a:rPr lang="en-US" sz="1200" b="0" i="0" dirty="0">
                <a:solidFill>
                  <a:srgbClr val="000000"/>
                </a:solidFill>
                <a:effectLst/>
                <a:latin typeface="Roboto" panose="02000000000000000000" pitchFamily="2" charset="0"/>
              </a:rPr>
              <a:t> then we need to configure it as output.</a:t>
            </a:r>
          </a:p>
          <a:p>
            <a:pPr algn="l"/>
            <a:endParaRPr lang="en-US" sz="1200" b="0" i="0" dirty="0">
              <a:solidFill>
                <a:srgbClr val="000000"/>
              </a:solidFill>
              <a:effectLst/>
              <a:latin typeface="Roboto" panose="02000000000000000000" pitchFamily="2" charset="0"/>
            </a:endParaRPr>
          </a:p>
          <a:p>
            <a:pPr algn="l"/>
            <a:r>
              <a:rPr lang="en-US" sz="1200" b="1" i="0" dirty="0">
                <a:solidFill>
                  <a:srgbClr val="333333"/>
                </a:solidFill>
                <a:effectLst/>
                <a:latin typeface="Roboto" panose="02000000000000000000" pitchFamily="2" charset="0"/>
              </a:rPr>
              <a:t>Digital Output </a:t>
            </a:r>
            <a:endParaRPr lang="en-US" sz="1200" b="0" i="0" dirty="0">
              <a:solidFill>
                <a:srgbClr val="000000"/>
              </a:solidFill>
              <a:effectLst/>
              <a:latin typeface="Roboto" panose="02000000000000000000" pitchFamily="2" charset="0"/>
            </a:endParaRPr>
          </a:p>
          <a:p>
            <a:pPr algn="l"/>
            <a:r>
              <a:rPr lang="en-US" sz="1200" b="0" i="0" dirty="0">
                <a:solidFill>
                  <a:srgbClr val="000000"/>
                </a:solidFill>
                <a:effectLst/>
                <a:latin typeface="Roboto" panose="02000000000000000000" pitchFamily="2" charset="0"/>
              </a:rPr>
              <a:t>digital pins can be configured as output to drive output devices.</a:t>
            </a:r>
          </a:p>
          <a:p>
            <a:pPr algn="l"/>
            <a:endParaRPr lang="en-US" sz="1200" b="0" i="0" dirty="0">
              <a:solidFill>
                <a:srgbClr val="000000"/>
              </a:solidFill>
              <a:effectLst/>
              <a:latin typeface="Roboto" panose="02000000000000000000" pitchFamily="2" charset="0"/>
            </a:endParaRPr>
          </a:p>
          <a:p>
            <a:pPr algn="l"/>
            <a:r>
              <a:rPr lang="en-US" sz="1200" b="1" i="0" dirty="0">
                <a:solidFill>
                  <a:srgbClr val="000000"/>
                </a:solidFill>
                <a:effectLst/>
                <a:latin typeface="Roboto" panose="02000000000000000000" pitchFamily="2" charset="0"/>
              </a:rPr>
              <a:t>Digital Input</a:t>
            </a:r>
          </a:p>
          <a:p>
            <a:pPr algn="l"/>
            <a:r>
              <a:rPr lang="en-US" sz="1200" b="0" i="0" dirty="0">
                <a:solidFill>
                  <a:srgbClr val="000000"/>
                </a:solidFill>
                <a:effectLst/>
                <a:latin typeface="Roboto" panose="02000000000000000000" pitchFamily="2" charset="0"/>
              </a:rPr>
              <a:t>read data from senor or from any device/circuit</a:t>
            </a:r>
          </a:p>
        </p:txBody>
      </p:sp>
      <p:pic>
        <p:nvPicPr>
          <p:cNvPr id="7" name="Picture 6">
            <a:extLst>
              <a:ext uri="{FF2B5EF4-FFF2-40B4-BE49-F238E27FC236}">
                <a16:creationId xmlns:a16="http://schemas.microsoft.com/office/drawing/2014/main" id="{AD942408-6FCB-6A10-97E2-D384F6CA8D01}"/>
              </a:ext>
            </a:extLst>
          </p:cNvPr>
          <p:cNvPicPr>
            <a:picLocks noChangeAspect="1"/>
          </p:cNvPicPr>
          <p:nvPr/>
        </p:nvPicPr>
        <p:blipFill rotWithShape="1">
          <a:blip r:embed="rId4"/>
          <a:srcRect t="53333"/>
          <a:stretch/>
        </p:blipFill>
        <p:spPr>
          <a:xfrm>
            <a:off x="4572000" y="3037876"/>
            <a:ext cx="4417808" cy="1316333"/>
          </a:xfrm>
          <a:prstGeom prst="rect">
            <a:avLst/>
          </a:prstGeom>
        </p:spPr>
      </p:pic>
    </p:spTree>
    <p:extLst>
      <p:ext uri="{BB962C8B-B14F-4D97-AF65-F5344CB8AC3E}">
        <p14:creationId xmlns:p14="http://schemas.microsoft.com/office/powerpoint/2010/main" val="261481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1 : Light up onboard LED</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2905631" y="1378446"/>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import machine</a:t>
            </a:r>
          </a:p>
          <a:p>
            <a:pPr marL="914400" lvl="2" indent="0" algn="l">
              <a:buSzPts val="1100"/>
            </a:pPr>
            <a:r>
              <a:rPr lang="en-US" b="0" dirty="0"/>
              <a:t>import time</a:t>
            </a:r>
          </a:p>
          <a:p>
            <a:pPr marL="914400" lvl="2" indent="0" algn="l">
              <a:buSzPts val="1100"/>
            </a:pPr>
            <a:endParaRPr lang="en-US" b="0" dirty="0"/>
          </a:p>
          <a:p>
            <a:pPr marL="914400" lvl="2" indent="0" algn="l">
              <a:buSzPts val="1100"/>
            </a:pPr>
            <a:r>
              <a:rPr lang="en-US" b="0" dirty="0" err="1"/>
              <a:t>led_pin</a:t>
            </a:r>
            <a:r>
              <a:rPr lang="en-US" b="0" dirty="0"/>
              <a:t> = </a:t>
            </a:r>
            <a:r>
              <a:rPr lang="en-US" b="0" dirty="0" err="1"/>
              <a:t>machine.Pin</a:t>
            </a:r>
            <a:r>
              <a:rPr lang="en-US" b="0" dirty="0"/>
              <a:t>(7, </a:t>
            </a:r>
            <a:r>
              <a:rPr lang="en-US" b="0" dirty="0" err="1"/>
              <a:t>machine.Pin.OUT</a:t>
            </a:r>
            <a:r>
              <a:rPr lang="en-US" b="0" dirty="0"/>
              <a:t>) </a:t>
            </a:r>
          </a:p>
          <a:p>
            <a:pPr marL="914400" lvl="2" indent="0" algn="l">
              <a:buSzPts val="1100"/>
            </a:pPr>
            <a:endParaRPr lang="en-US" b="0" dirty="0"/>
          </a:p>
          <a:p>
            <a:pPr marL="914400" lvl="2" indent="0" algn="l">
              <a:buSzPts val="1100"/>
            </a:pPr>
            <a:r>
              <a:rPr lang="en-US" b="0" dirty="0"/>
              <a:t>while True:</a:t>
            </a:r>
          </a:p>
          <a:p>
            <a:pPr marL="914400" lvl="2" indent="0" algn="l">
              <a:buSzPts val="1100"/>
            </a:pPr>
            <a:r>
              <a:rPr lang="en-US" b="0" dirty="0"/>
              <a:t>    </a:t>
            </a:r>
            <a:r>
              <a:rPr lang="en-US" b="0" dirty="0" err="1"/>
              <a:t>led_pin.on</a:t>
            </a:r>
            <a:r>
              <a:rPr lang="en-US" b="0" dirty="0"/>
              <a:t>()  # Turn the LED on</a:t>
            </a:r>
          </a:p>
          <a:p>
            <a:pPr marL="914400" lvl="2" indent="0" algn="l">
              <a:buSzPts val="1100"/>
            </a:pPr>
            <a:r>
              <a:rPr lang="en-US" b="0" dirty="0"/>
              <a:t>    </a:t>
            </a:r>
            <a:r>
              <a:rPr lang="en-US" b="0" dirty="0" err="1"/>
              <a:t>time.sleep</a:t>
            </a:r>
            <a:r>
              <a:rPr lang="en-US" b="0" dirty="0"/>
              <a:t>(1)  # Wait for 1 second</a:t>
            </a:r>
          </a:p>
          <a:p>
            <a:pPr marL="914400" lvl="2" indent="0" algn="l">
              <a:buSzPts val="1100"/>
            </a:pPr>
            <a:r>
              <a:rPr lang="en-US" b="0" dirty="0"/>
              <a:t>    </a:t>
            </a:r>
            <a:r>
              <a:rPr lang="en-US" b="0" dirty="0" err="1"/>
              <a:t>led_pin.off</a:t>
            </a:r>
            <a:r>
              <a:rPr lang="en-US" b="0" dirty="0"/>
              <a:t>()  # Turn the LED off</a:t>
            </a:r>
          </a:p>
          <a:p>
            <a:pPr marL="914400" lvl="2" indent="0" algn="l">
              <a:buSzPts val="1100"/>
            </a:pPr>
            <a:r>
              <a:rPr lang="en-US" b="0" dirty="0"/>
              <a:t>    </a:t>
            </a:r>
            <a:r>
              <a:rPr lang="en-US" b="0" dirty="0" err="1"/>
              <a:t>time.sleep</a:t>
            </a:r>
            <a:r>
              <a:rPr lang="en-US" b="0" dirty="0"/>
              <a:t>(1)  # Wait for 1 second</a:t>
            </a:r>
          </a:p>
        </p:txBody>
      </p:sp>
      <p:pic>
        <p:nvPicPr>
          <p:cNvPr id="10" name="Picture 9">
            <a:extLst>
              <a:ext uri="{FF2B5EF4-FFF2-40B4-BE49-F238E27FC236}">
                <a16:creationId xmlns:a16="http://schemas.microsoft.com/office/drawing/2014/main" id="{25EBED74-15A0-47C9-69AB-9F24D79C5660}"/>
              </a:ext>
            </a:extLst>
          </p:cNvPr>
          <p:cNvPicPr>
            <a:picLocks noChangeAspect="1"/>
          </p:cNvPicPr>
          <p:nvPr/>
        </p:nvPicPr>
        <p:blipFill>
          <a:blip r:embed="rId4"/>
          <a:stretch>
            <a:fillRect/>
          </a:stretch>
        </p:blipFill>
        <p:spPr>
          <a:xfrm>
            <a:off x="228601" y="1053748"/>
            <a:ext cx="2573965" cy="2573965"/>
          </a:xfrm>
          <a:prstGeom prst="rect">
            <a:avLst/>
          </a:prstGeom>
        </p:spPr>
      </p:pic>
      <p:sp>
        <p:nvSpPr>
          <p:cNvPr id="12" name="Rectangle 11">
            <a:extLst>
              <a:ext uri="{FF2B5EF4-FFF2-40B4-BE49-F238E27FC236}">
                <a16:creationId xmlns:a16="http://schemas.microsoft.com/office/drawing/2014/main" id="{3D427C80-3170-2610-948C-B5EAC1992C3E}"/>
              </a:ext>
            </a:extLst>
          </p:cNvPr>
          <p:cNvSpPr/>
          <p:nvPr/>
        </p:nvSpPr>
        <p:spPr>
          <a:xfrm>
            <a:off x="762000" y="1860511"/>
            <a:ext cx="1683488" cy="308344"/>
          </a:xfrm>
          <a:prstGeom prst="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40642F43-E1AC-6DEB-B949-85159980B0B9}"/>
              </a:ext>
            </a:extLst>
          </p:cNvPr>
          <p:cNvSpPr txBox="1"/>
          <p:nvPr/>
        </p:nvSpPr>
        <p:spPr>
          <a:xfrm>
            <a:off x="404922" y="2869275"/>
            <a:ext cx="2626245" cy="95410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Let's create a simple project that makes the onboard LED blink on and off.</a:t>
            </a:r>
          </a:p>
        </p:txBody>
      </p:sp>
      <p:sp>
        <p:nvSpPr>
          <p:cNvPr id="14" name="TextBox 13">
            <a:extLst>
              <a:ext uri="{FF2B5EF4-FFF2-40B4-BE49-F238E27FC236}">
                <a16:creationId xmlns:a16="http://schemas.microsoft.com/office/drawing/2014/main" id="{E35B6AA5-D7AE-0141-CF7E-77161D63BF7C}"/>
              </a:ext>
            </a:extLst>
          </p:cNvPr>
          <p:cNvSpPr txBox="1"/>
          <p:nvPr/>
        </p:nvSpPr>
        <p:spPr>
          <a:xfrm>
            <a:off x="404922" y="1456063"/>
            <a:ext cx="2626245"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Onboard LED GP 2-9,16-19</a:t>
            </a:r>
          </a:p>
        </p:txBody>
      </p:sp>
    </p:spTree>
    <p:extLst>
      <p:ext uri="{BB962C8B-B14F-4D97-AF65-F5344CB8AC3E}">
        <p14:creationId xmlns:p14="http://schemas.microsoft.com/office/powerpoint/2010/main" val="413653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2 : button</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2339163" y="1493702"/>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import machine</a:t>
            </a:r>
          </a:p>
          <a:p>
            <a:pPr marL="914400" lvl="2" indent="0" algn="l">
              <a:buSzPts val="1100"/>
            </a:pPr>
            <a:endParaRPr lang="en-US" b="0" dirty="0"/>
          </a:p>
          <a:p>
            <a:pPr marL="914400" lvl="2" indent="0" algn="l">
              <a:buSzPts val="1100"/>
            </a:pPr>
            <a:r>
              <a:rPr lang="en-US" b="0" dirty="0" err="1"/>
              <a:t>led_pin</a:t>
            </a:r>
            <a:r>
              <a:rPr lang="en-US" b="0" dirty="0"/>
              <a:t> = </a:t>
            </a:r>
            <a:r>
              <a:rPr lang="en-US" b="0" dirty="0" err="1"/>
              <a:t>machine.Pin</a:t>
            </a:r>
            <a:r>
              <a:rPr lang="en-US" b="0" dirty="0"/>
              <a:t>(2, </a:t>
            </a:r>
            <a:r>
              <a:rPr lang="en-US" b="0" dirty="0" err="1"/>
              <a:t>machine.Pin.OUT</a:t>
            </a:r>
            <a:r>
              <a:rPr lang="en-US" b="0" dirty="0"/>
              <a:t>)</a:t>
            </a:r>
          </a:p>
          <a:p>
            <a:pPr marL="914400" lvl="2" indent="0" algn="l">
              <a:buSzPts val="1100"/>
            </a:pPr>
            <a:r>
              <a:rPr lang="en-US" b="0" dirty="0" err="1"/>
              <a:t>button_pin</a:t>
            </a:r>
            <a:r>
              <a:rPr lang="en-US" b="0" dirty="0"/>
              <a:t> = </a:t>
            </a:r>
            <a:r>
              <a:rPr lang="en-US" b="0" dirty="0" err="1"/>
              <a:t>machine.Pin</a:t>
            </a:r>
            <a:r>
              <a:rPr lang="en-US" b="0" dirty="0"/>
              <a:t>(4, machine.Pin.IN, </a:t>
            </a:r>
            <a:r>
              <a:rPr lang="en-US" b="0" dirty="0" err="1"/>
              <a:t>machine.Pin.PULL_UP</a:t>
            </a:r>
            <a:r>
              <a:rPr lang="en-US" b="0" dirty="0"/>
              <a:t>)</a:t>
            </a:r>
          </a:p>
          <a:p>
            <a:pPr marL="914400" lvl="2" indent="0" algn="l">
              <a:buSzPts val="1100"/>
            </a:pPr>
            <a:endParaRPr lang="en-US" b="0" dirty="0"/>
          </a:p>
          <a:p>
            <a:pPr marL="914400" lvl="2" indent="0" algn="l">
              <a:buSzPts val="1100"/>
            </a:pPr>
            <a:r>
              <a:rPr lang="en-US" b="0" dirty="0"/>
              <a:t>while True:</a:t>
            </a:r>
          </a:p>
          <a:p>
            <a:pPr marL="914400" lvl="2" indent="0" algn="l">
              <a:buSzPts val="1100"/>
            </a:pPr>
            <a:r>
              <a:rPr lang="en-US" b="0" dirty="0"/>
              <a:t>    if not </a:t>
            </a:r>
            <a:r>
              <a:rPr lang="en-US" b="0" dirty="0" err="1"/>
              <a:t>button_pin.value</a:t>
            </a:r>
            <a:r>
              <a:rPr lang="en-US" b="0" dirty="0"/>
              <a:t>():  # If the button is pressed</a:t>
            </a:r>
          </a:p>
          <a:p>
            <a:pPr marL="914400" lvl="2" indent="0" algn="l">
              <a:buSzPts val="1100"/>
            </a:pPr>
            <a:r>
              <a:rPr lang="en-US" b="0" dirty="0"/>
              <a:t>        </a:t>
            </a:r>
            <a:r>
              <a:rPr lang="en-US" b="0" dirty="0" err="1"/>
              <a:t>led_pin.toggle</a:t>
            </a:r>
            <a:r>
              <a:rPr lang="en-US" b="0" dirty="0"/>
              <a:t>()  # Toggle the LED state</a:t>
            </a:r>
          </a:p>
          <a:p>
            <a:pPr marL="914400" lvl="2" indent="0" algn="l">
              <a:buSzPts val="1100"/>
            </a:pPr>
            <a:r>
              <a:rPr lang="en-US" b="0" dirty="0"/>
              <a:t>        while not </a:t>
            </a:r>
            <a:r>
              <a:rPr lang="en-US" b="0" dirty="0" err="1"/>
              <a:t>button_pin.value</a:t>
            </a:r>
            <a:r>
              <a:rPr lang="en-US" b="0" dirty="0"/>
              <a:t>():  # Wait until the button is released</a:t>
            </a:r>
          </a:p>
          <a:p>
            <a:pPr marL="914400" lvl="2" indent="0" algn="l">
              <a:buSzPts val="1100"/>
            </a:pPr>
            <a:r>
              <a:rPr lang="en-US" b="0" dirty="0"/>
              <a:t>            pass</a:t>
            </a:r>
          </a:p>
        </p:txBody>
      </p:sp>
      <p:pic>
        <p:nvPicPr>
          <p:cNvPr id="7" name="Picture 6">
            <a:extLst>
              <a:ext uri="{FF2B5EF4-FFF2-40B4-BE49-F238E27FC236}">
                <a16:creationId xmlns:a16="http://schemas.microsoft.com/office/drawing/2014/main" id="{B20D64D0-8733-EAE5-685D-667E86BB057B}"/>
              </a:ext>
            </a:extLst>
          </p:cNvPr>
          <p:cNvPicPr>
            <a:picLocks noChangeAspect="1"/>
          </p:cNvPicPr>
          <p:nvPr/>
        </p:nvPicPr>
        <p:blipFill>
          <a:blip r:embed="rId4"/>
          <a:stretch>
            <a:fillRect/>
          </a:stretch>
        </p:blipFill>
        <p:spPr>
          <a:xfrm>
            <a:off x="0" y="756223"/>
            <a:ext cx="2573965" cy="2573965"/>
          </a:xfrm>
          <a:prstGeom prst="rect">
            <a:avLst/>
          </a:prstGeom>
        </p:spPr>
      </p:pic>
      <p:sp>
        <p:nvSpPr>
          <p:cNvPr id="8" name="Rectangle 7">
            <a:extLst>
              <a:ext uri="{FF2B5EF4-FFF2-40B4-BE49-F238E27FC236}">
                <a16:creationId xmlns:a16="http://schemas.microsoft.com/office/drawing/2014/main" id="{9B6E0A7B-A9A2-A8D6-6A20-A0A1DD738FF7}"/>
              </a:ext>
            </a:extLst>
          </p:cNvPr>
          <p:cNvSpPr/>
          <p:nvPr/>
        </p:nvSpPr>
        <p:spPr>
          <a:xfrm>
            <a:off x="548066" y="1558361"/>
            <a:ext cx="1683488" cy="308344"/>
          </a:xfrm>
          <a:prstGeom prst="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833BF8F1-AA23-0FFA-0ADB-790C2AAA5CD3}"/>
              </a:ext>
            </a:extLst>
          </p:cNvPr>
          <p:cNvSpPr/>
          <p:nvPr/>
        </p:nvSpPr>
        <p:spPr>
          <a:xfrm>
            <a:off x="1662491" y="1790188"/>
            <a:ext cx="438939" cy="308344"/>
          </a:xfrm>
          <a:prstGeom prst="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0" name="TextBox 9">
            <a:extLst>
              <a:ext uri="{FF2B5EF4-FFF2-40B4-BE49-F238E27FC236}">
                <a16:creationId xmlns:a16="http://schemas.microsoft.com/office/drawing/2014/main" id="{80F683D1-3579-C988-2CB3-DF76D01C1E57}"/>
              </a:ext>
            </a:extLst>
          </p:cNvPr>
          <p:cNvSpPr txBox="1"/>
          <p:nvPr/>
        </p:nvSpPr>
        <p:spPr>
          <a:xfrm>
            <a:off x="404922" y="1234124"/>
            <a:ext cx="2626245"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Onboard LED GP 2-9,16-19</a:t>
            </a:r>
          </a:p>
        </p:txBody>
      </p:sp>
      <p:sp>
        <p:nvSpPr>
          <p:cNvPr id="12" name="TextBox 11">
            <a:extLst>
              <a:ext uri="{FF2B5EF4-FFF2-40B4-BE49-F238E27FC236}">
                <a16:creationId xmlns:a16="http://schemas.microsoft.com/office/drawing/2014/main" id="{6A35EC83-DE27-45ED-6EB1-C6140079F7CB}"/>
              </a:ext>
            </a:extLst>
          </p:cNvPr>
          <p:cNvSpPr txBox="1"/>
          <p:nvPr/>
        </p:nvSpPr>
        <p:spPr>
          <a:xfrm>
            <a:off x="1580056" y="2463299"/>
            <a:ext cx="1313123"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Button GP20</a:t>
            </a:r>
          </a:p>
        </p:txBody>
      </p:sp>
      <p:cxnSp>
        <p:nvCxnSpPr>
          <p:cNvPr id="18" name="Connector: Curved 17">
            <a:extLst>
              <a:ext uri="{FF2B5EF4-FFF2-40B4-BE49-F238E27FC236}">
                <a16:creationId xmlns:a16="http://schemas.microsoft.com/office/drawing/2014/main" id="{1B7D025C-F2EA-8CF3-D60B-6C565B794960}"/>
              </a:ext>
            </a:extLst>
          </p:cNvPr>
          <p:cNvCxnSpPr/>
          <p:nvPr/>
        </p:nvCxnSpPr>
        <p:spPr>
          <a:xfrm rot="16200000" flipV="1">
            <a:off x="2159251" y="2168910"/>
            <a:ext cx="306839" cy="281940"/>
          </a:xfrm>
          <a:prstGeom prst="curvedConnector3">
            <a:avLst/>
          </a:prstGeom>
          <a:ln w="38100">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77042F0-F13D-E6C5-D7F4-A62350607B2F}"/>
              </a:ext>
            </a:extLst>
          </p:cNvPr>
          <p:cNvSpPr txBox="1"/>
          <p:nvPr/>
        </p:nvSpPr>
        <p:spPr>
          <a:xfrm>
            <a:off x="266934" y="3084961"/>
            <a:ext cx="2626245" cy="95410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Let's create a simple project that makes the onboard LED blink on and off with help of button</a:t>
            </a:r>
          </a:p>
        </p:txBody>
      </p:sp>
    </p:spTree>
    <p:extLst>
      <p:ext uri="{BB962C8B-B14F-4D97-AF65-F5344CB8AC3E}">
        <p14:creationId xmlns:p14="http://schemas.microsoft.com/office/powerpoint/2010/main" val="100444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3 : buzzer</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343454" y="707332"/>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b="0" dirty="0"/>
          </a:p>
        </p:txBody>
      </p:sp>
    </p:spTree>
    <p:extLst>
      <p:ext uri="{BB962C8B-B14F-4D97-AF65-F5344CB8AC3E}">
        <p14:creationId xmlns:p14="http://schemas.microsoft.com/office/powerpoint/2010/main" val="311273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analog signal</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591339" y="1057163"/>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algn="l"/>
            <a:endParaRPr lang="en-US" sz="1200" dirty="0">
              <a:solidFill>
                <a:srgbClr val="000000"/>
              </a:solidFill>
              <a:latin typeface="Roboto" panose="02000000000000000000" pitchFamily="2" charset="0"/>
            </a:endParaRPr>
          </a:p>
          <a:p>
            <a:pPr algn="l"/>
            <a:r>
              <a:rPr lang="en-US" sz="1200" b="1" i="0" dirty="0">
                <a:solidFill>
                  <a:srgbClr val="333333"/>
                </a:solidFill>
                <a:effectLst/>
                <a:latin typeface="Roboto" panose="02000000000000000000" pitchFamily="2" charset="0"/>
              </a:rPr>
              <a:t>Analog Signal</a:t>
            </a:r>
            <a:endParaRPr lang="en-US" sz="1200" b="0" i="0" dirty="0">
              <a:solidFill>
                <a:srgbClr val="000000"/>
              </a:solidFill>
              <a:effectLst/>
              <a:latin typeface="Roboto" panose="02000000000000000000" pitchFamily="2" charset="0"/>
            </a:endParaRPr>
          </a:p>
          <a:p>
            <a:pPr algn="l"/>
            <a:r>
              <a:rPr lang="en-US" sz="1200" b="0" i="0" dirty="0">
                <a:solidFill>
                  <a:srgbClr val="000000"/>
                </a:solidFill>
                <a:effectLst/>
                <a:latin typeface="Roboto" panose="02000000000000000000" pitchFamily="2" charset="0"/>
              </a:rPr>
              <a:t>An analog signal is a type of signal that represents information through continuously changing physical properties, such as voltage or current. Unlike digital signals that use discrete values (0s and 1s), analog signals vary smoothly and continuously over time</a:t>
            </a:r>
          </a:p>
          <a:p>
            <a:pPr marL="171450" indent="-171450">
              <a:buSzPts val="1100"/>
            </a:pPr>
            <a:endParaRPr lang="en-US" sz="1300" dirty="0">
              <a:latin typeface="Poppins" panose="00000500000000000000" pitchFamily="2" charset="0"/>
              <a:cs typeface="Poppins" panose="00000500000000000000" pitchFamily="2" charset="0"/>
            </a:endParaRPr>
          </a:p>
          <a:p>
            <a:pPr algn="l"/>
            <a:r>
              <a:rPr lang="en-US" sz="1200" b="1" dirty="0">
                <a:solidFill>
                  <a:srgbClr val="333333"/>
                </a:solidFill>
                <a:latin typeface="Roboto" panose="02000000000000000000" pitchFamily="2" charset="0"/>
              </a:rPr>
              <a:t>ADC</a:t>
            </a:r>
            <a:endParaRPr lang="en-US" sz="1200" dirty="0">
              <a:solidFill>
                <a:srgbClr val="000000"/>
              </a:solidFill>
              <a:latin typeface="Roboto" panose="02000000000000000000" pitchFamily="2" charset="0"/>
            </a:endParaRPr>
          </a:p>
          <a:p>
            <a:pPr algn="l"/>
            <a:r>
              <a:rPr lang="en-US" sz="1200" b="0" i="0" dirty="0">
                <a:solidFill>
                  <a:srgbClr val="000000"/>
                </a:solidFill>
                <a:effectLst/>
                <a:latin typeface="Roboto" panose="02000000000000000000" pitchFamily="2" charset="0"/>
              </a:rPr>
              <a:t>ADC, or Analog-to-Digital Converter, plays a crucial role when interfacing sensors with microcontrollers. Often, sensor outputs are analog, while microcontrollers process digital signals. To bridge this gap, an ADC is used to convert the analog signal into a digital format before passing it to the microcontroller</a:t>
            </a:r>
          </a:p>
        </p:txBody>
      </p:sp>
      <p:pic>
        <p:nvPicPr>
          <p:cNvPr id="7" name="Picture 6">
            <a:extLst>
              <a:ext uri="{FF2B5EF4-FFF2-40B4-BE49-F238E27FC236}">
                <a16:creationId xmlns:a16="http://schemas.microsoft.com/office/drawing/2014/main" id="{B8EAE9E0-B8AB-04B1-910A-22E1EA5C9D2D}"/>
              </a:ext>
            </a:extLst>
          </p:cNvPr>
          <p:cNvPicPr>
            <a:picLocks noChangeAspect="1"/>
          </p:cNvPicPr>
          <p:nvPr/>
        </p:nvPicPr>
        <p:blipFill rotWithShape="1">
          <a:blip r:embed="rId4"/>
          <a:srcRect b="47448"/>
          <a:stretch/>
        </p:blipFill>
        <p:spPr>
          <a:xfrm>
            <a:off x="2587868" y="3190436"/>
            <a:ext cx="3739662" cy="1254795"/>
          </a:xfrm>
          <a:prstGeom prst="rect">
            <a:avLst/>
          </a:prstGeom>
        </p:spPr>
      </p:pic>
    </p:spTree>
    <p:extLst>
      <p:ext uri="{BB962C8B-B14F-4D97-AF65-F5344CB8AC3E}">
        <p14:creationId xmlns:p14="http://schemas.microsoft.com/office/powerpoint/2010/main" val="281733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4 : potentiometer</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343454" y="707332"/>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b="0" dirty="0"/>
          </a:p>
        </p:txBody>
      </p:sp>
      <p:sp>
        <p:nvSpPr>
          <p:cNvPr id="7" name="TextBox 6">
            <a:extLst>
              <a:ext uri="{FF2B5EF4-FFF2-40B4-BE49-F238E27FC236}">
                <a16:creationId xmlns:a16="http://schemas.microsoft.com/office/drawing/2014/main" id="{EE8C402D-4E53-E045-6762-010019D71C04}"/>
              </a:ext>
            </a:extLst>
          </p:cNvPr>
          <p:cNvSpPr txBox="1"/>
          <p:nvPr/>
        </p:nvSpPr>
        <p:spPr>
          <a:xfrm>
            <a:off x="5746828" y="1262840"/>
            <a:ext cx="1739194" cy="738664"/>
          </a:xfrm>
          <a:prstGeom prst="rect">
            <a:avLst/>
          </a:prstGeom>
          <a:noFill/>
        </p:spPr>
        <p:txBody>
          <a:bodyPr wrap="square" rtlCol="0">
            <a:spAutoFit/>
          </a:bodyPr>
          <a:lstStyle/>
          <a:p>
            <a:r>
              <a:rPr lang="en-US" dirty="0"/>
              <a:t>VCC = 3V3</a:t>
            </a:r>
          </a:p>
          <a:p>
            <a:r>
              <a:rPr lang="en-US" dirty="0"/>
              <a:t>GND = GND</a:t>
            </a:r>
          </a:p>
          <a:p>
            <a:r>
              <a:rPr lang="en-US" dirty="0"/>
              <a:t>SIGNAL = GPIO</a:t>
            </a:r>
          </a:p>
        </p:txBody>
      </p:sp>
      <p:pic>
        <p:nvPicPr>
          <p:cNvPr id="8" name="Picture 7">
            <a:extLst>
              <a:ext uri="{FF2B5EF4-FFF2-40B4-BE49-F238E27FC236}">
                <a16:creationId xmlns:a16="http://schemas.microsoft.com/office/drawing/2014/main" id="{AA002ECC-CB75-506E-B7B4-D286B54EEEBE}"/>
              </a:ext>
            </a:extLst>
          </p:cNvPr>
          <p:cNvPicPr>
            <a:picLocks noChangeAspect="1"/>
          </p:cNvPicPr>
          <p:nvPr/>
        </p:nvPicPr>
        <p:blipFill rotWithShape="1">
          <a:blip r:embed="rId4"/>
          <a:srcRect l="26769" t="32517" r="20385" b="16171"/>
          <a:stretch/>
        </p:blipFill>
        <p:spPr>
          <a:xfrm>
            <a:off x="330506" y="1223042"/>
            <a:ext cx="4944879" cy="2558813"/>
          </a:xfrm>
          <a:prstGeom prst="rect">
            <a:avLst/>
          </a:prstGeom>
        </p:spPr>
      </p:pic>
      <p:pic>
        <p:nvPicPr>
          <p:cNvPr id="9" name="Picture 8">
            <a:extLst>
              <a:ext uri="{FF2B5EF4-FFF2-40B4-BE49-F238E27FC236}">
                <a16:creationId xmlns:a16="http://schemas.microsoft.com/office/drawing/2014/main" id="{AB58A054-D91C-C028-3C10-11698F5ED8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909320" y="1599154"/>
            <a:ext cx="2067081" cy="2067081"/>
          </a:xfrm>
          <a:prstGeom prst="rect">
            <a:avLst/>
          </a:prstGeom>
        </p:spPr>
      </p:pic>
    </p:spTree>
    <p:extLst>
      <p:ext uri="{BB962C8B-B14F-4D97-AF65-F5344CB8AC3E}">
        <p14:creationId xmlns:p14="http://schemas.microsoft.com/office/powerpoint/2010/main" val="2827795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r>
              <a:rPr lang="en-US" b="1" i="0" dirty="0">
                <a:solidFill>
                  <a:srgbClr val="000000"/>
                </a:solidFill>
                <a:effectLst/>
                <a:latin typeface="Roboto" panose="02000000000000000000" pitchFamily="2" charset="0"/>
              </a:rPr>
              <a:t>PWM</a:t>
            </a:r>
            <a:br>
              <a:rPr lang="en-US" b="1" i="0" dirty="0">
                <a:solidFill>
                  <a:srgbClr val="000000"/>
                </a:solidFill>
                <a:effectLst/>
                <a:latin typeface="Roboto" panose="02000000000000000000" pitchFamily="2" charset="0"/>
              </a:rPr>
            </a:br>
            <a:endParaRPr lang="en-US" dirty="0"/>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591339" y="1057163"/>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algn="l"/>
            <a:r>
              <a:rPr lang="en-US" sz="1200" b="1" i="0" dirty="0">
                <a:solidFill>
                  <a:srgbClr val="000000"/>
                </a:solidFill>
                <a:effectLst/>
                <a:latin typeface="Roboto" panose="02000000000000000000" pitchFamily="2" charset="0"/>
              </a:rPr>
              <a:t>Introduction to PWM</a:t>
            </a:r>
          </a:p>
          <a:p>
            <a:pPr algn="l"/>
            <a:r>
              <a:rPr lang="en-US" sz="1200" b="0" i="0" dirty="0">
                <a:solidFill>
                  <a:srgbClr val="000000"/>
                </a:solidFill>
                <a:effectLst/>
                <a:latin typeface="Roboto" panose="02000000000000000000" pitchFamily="2" charset="0"/>
              </a:rPr>
              <a:t>Pulse Width Modulation (PWM) is a technique by which width of a pulse is varied while keeping the frequency of the wave constant. It is a method for generating an analog signal using a digital source.</a:t>
            </a:r>
          </a:p>
          <a:p>
            <a:pPr marL="1085850" lvl="2" indent="-171450" algn="l">
              <a:buSzPts val="11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CEB5115-2286-169F-6FB0-EE7C09BA35B5}"/>
              </a:ext>
            </a:extLst>
          </p:cNvPr>
          <p:cNvPicPr>
            <a:picLocks noChangeAspect="1"/>
          </p:cNvPicPr>
          <p:nvPr/>
        </p:nvPicPr>
        <p:blipFill>
          <a:blip r:embed="rId4"/>
          <a:stretch>
            <a:fillRect/>
          </a:stretch>
        </p:blipFill>
        <p:spPr>
          <a:xfrm>
            <a:off x="2513350" y="1948985"/>
            <a:ext cx="3718038" cy="2301863"/>
          </a:xfrm>
          <a:prstGeom prst="rect">
            <a:avLst/>
          </a:prstGeom>
        </p:spPr>
      </p:pic>
    </p:spTree>
    <p:extLst>
      <p:ext uri="{BB962C8B-B14F-4D97-AF65-F5344CB8AC3E}">
        <p14:creationId xmlns:p14="http://schemas.microsoft.com/office/powerpoint/2010/main" val="351199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4 : nonpixel led</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BD15B370-30BC-BF38-7997-13BBC42079C4}"/>
              </a:ext>
            </a:extLst>
          </p:cNvPr>
          <p:cNvPicPr>
            <a:picLocks noChangeAspect="1"/>
          </p:cNvPicPr>
          <p:nvPr/>
        </p:nvPicPr>
        <p:blipFill>
          <a:blip r:embed="rId4"/>
          <a:stretch>
            <a:fillRect/>
          </a:stretch>
        </p:blipFill>
        <p:spPr>
          <a:xfrm rot="10800000">
            <a:off x="761999" y="588940"/>
            <a:ext cx="3004015" cy="3004015"/>
          </a:xfrm>
          <a:prstGeom prst="rect">
            <a:avLst/>
          </a:prstGeom>
        </p:spPr>
      </p:pic>
      <p:sp>
        <p:nvSpPr>
          <p:cNvPr id="9" name="Rectangle 8">
            <a:extLst>
              <a:ext uri="{FF2B5EF4-FFF2-40B4-BE49-F238E27FC236}">
                <a16:creationId xmlns:a16="http://schemas.microsoft.com/office/drawing/2014/main" id="{3D09C545-2395-BDC5-3B75-8EB3B00FA640}"/>
              </a:ext>
            </a:extLst>
          </p:cNvPr>
          <p:cNvSpPr/>
          <p:nvPr/>
        </p:nvSpPr>
        <p:spPr>
          <a:xfrm>
            <a:off x="3004457" y="1487156"/>
            <a:ext cx="492369" cy="461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F5DCBE-47C0-8CB0-4DBB-167857298896}"/>
              </a:ext>
            </a:extLst>
          </p:cNvPr>
          <p:cNvSpPr/>
          <p:nvPr/>
        </p:nvSpPr>
        <p:spPr>
          <a:xfrm>
            <a:off x="3035928" y="2209865"/>
            <a:ext cx="492369" cy="461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CF4C2B-DA3D-2CF1-EE14-E56809660687}"/>
              </a:ext>
            </a:extLst>
          </p:cNvPr>
          <p:cNvSpPr txBox="1"/>
          <p:nvPr/>
        </p:nvSpPr>
        <p:spPr>
          <a:xfrm>
            <a:off x="4019341" y="1487156"/>
            <a:ext cx="3667648" cy="523220"/>
          </a:xfrm>
          <a:prstGeom prst="rect">
            <a:avLst/>
          </a:prstGeom>
          <a:noFill/>
        </p:spPr>
        <p:txBody>
          <a:bodyPr wrap="square" rtlCol="0">
            <a:spAutoFit/>
          </a:bodyPr>
          <a:lstStyle/>
          <a:p>
            <a:r>
              <a:rPr lang="en-US" dirty="0"/>
              <a:t>By using onboard </a:t>
            </a:r>
            <a:r>
              <a:rPr lang="en-US" dirty="0" err="1"/>
              <a:t>neopixle</a:t>
            </a:r>
            <a:r>
              <a:rPr lang="en-US" dirty="0"/>
              <a:t> and potentiometer. control color of nonpixel led</a:t>
            </a:r>
          </a:p>
        </p:txBody>
      </p:sp>
      <p:pic>
        <p:nvPicPr>
          <p:cNvPr id="14" name="Picture 13">
            <a:extLst>
              <a:ext uri="{FF2B5EF4-FFF2-40B4-BE49-F238E27FC236}">
                <a16:creationId xmlns:a16="http://schemas.microsoft.com/office/drawing/2014/main" id="{651E96CA-8A16-A123-B324-1ED9C04D33EC}"/>
              </a:ext>
            </a:extLst>
          </p:cNvPr>
          <p:cNvPicPr>
            <a:picLocks noChangeAspect="1"/>
          </p:cNvPicPr>
          <p:nvPr/>
        </p:nvPicPr>
        <p:blipFill>
          <a:blip r:embed="rId5"/>
          <a:stretch>
            <a:fillRect/>
          </a:stretch>
        </p:blipFill>
        <p:spPr>
          <a:xfrm>
            <a:off x="-74899" y="2671694"/>
            <a:ext cx="2857500" cy="1600200"/>
          </a:xfrm>
          <a:prstGeom prst="rect">
            <a:avLst/>
          </a:prstGeom>
        </p:spPr>
      </p:pic>
      <p:sp>
        <p:nvSpPr>
          <p:cNvPr id="16" name="TextBox 15">
            <a:extLst>
              <a:ext uri="{FF2B5EF4-FFF2-40B4-BE49-F238E27FC236}">
                <a16:creationId xmlns:a16="http://schemas.microsoft.com/office/drawing/2014/main" id="{38929F20-955C-B0DF-EF8B-1E29D84E77D3}"/>
              </a:ext>
            </a:extLst>
          </p:cNvPr>
          <p:cNvSpPr txBox="1"/>
          <p:nvPr/>
        </p:nvSpPr>
        <p:spPr>
          <a:xfrm>
            <a:off x="2059912" y="3334017"/>
            <a:ext cx="944545" cy="738664"/>
          </a:xfrm>
          <a:prstGeom prst="rect">
            <a:avLst/>
          </a:prstGeom>
          <a:noFill/>
        </p:spPr>
        <p:txBody>
          <a:bodyPr wrap="square" rtlCol="0">
            <a:spAutoFit/>
          </a:bodyPr>
          <a:lstStyle/>
          <a:p>
            <a:r>
              <a:rPr lang="en-US" dirty="0" err="1"/>
              <a:t>Gnd</a:t>
            </a:r>
            <a:r>
              <a:rPr lang="en-US" dirty="0"/>
              <a:t> </a:t>
            </a:r>
          </a:p>
          <a:p>
            <a:r>
              <a:rPr lang="en-US" dirty="0"/>
              <a:t>Output</a:t>
            </a:r>
          </a:p>
          <a:p>
            <a:r>
              <a:rPr lang="en-US" dirty="0" err="1"/>
              <a:t>vcc</a:t>
            </a:r>
            <a:endParaRPr lang="en-US" dirty="0"/>
          </a:p>
        </p:txBody>
      </p:sp>
    </p:spTree>
    <p:extLst>
      <p:ext uri="{BB962C8B-B14F-4D97-AF65-F5344CB8AC3E}">
        <p14:creationId xmlns:p14="http://schemas.microsoft.com/office/powerpoint/2010/main" val="218054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B23A9B3A-CC92-DBF8-1C1B-ED56B3974131}"/>
              </a:ext>
            </a:extLst>
          </p:cNvPr>
          <p:cNvSpPr txBox="1"/>
          <p:nvPr/>
        </p:nvSpPr>
        <p:spPr>
          <a:xfrm>
            <a:off x="7284810" y="2728888"/>
            <a:ext cx="1718835" cy="738664"/>
          </a:xfrm>
          <a:prstGeom prst="rect">
            <a:avLst/>
          </a:prstGeom>
          <a:noFill/>
        </p:spPr>
        <p:txBody>
          <a:bodyPr wrap="square" rtlCol="0">
            <a:spAutoFit/>
          </a:bodyPr>
          <a:lstStyle/>
          <a:p>
            <a:r>
              <a:rPr lang="en-US" dirty="0"/>
              <a:t>VCC = 3V3</a:t>
            </a:r>
          </a:p>
          <a:p>
            <a:r>
              <a:rPr lang="en-US" dirty="0"/>
              <a:t>GND = GND</a:t>
            </a:r>
          </a:p>
          <a:p>
            <a:r>
              <a:rPr lang="en-US" dirty="0"/>
              <a:t>SIGNAL = PWM</a:t>
            </a:r>
          </a:p>
        </p:txBody>
      </p:sp>
      <p:pic>
        <p:nvPicPr>
          <p:cNvPr id="12" name="Picture 11">
            <a:extLst>
              <a:ext uri="{FF2B5EF4-FFF2-40B4-BE49-F238E27FC236}">
                <a16:creationId xmlns:a16="http://schemas.microsoft.com/office/drawing/2014/main" id="{1A43CD29-A21C-2C6A-0257-8C389537BE30}"/>
              </a:ext>
            </a:extLst>
          </p:cNvPr>
          <p:cNvPicPr>
            <a:picLocks noChangeAspect="1"/>
          </p:cNvPicPr>
          <p:nvPr/>
        </p:nvPicPr>
        <p:blipFill rotWithShape="1">
          <a:blip r:embed="rId4"/>
          <a:srcRect l="24167" t="30064" r="7738" b="9624"/>
          <a:stretch/>
        </p:blipFill>
        <p:spPr>
          <a:xfrm>
            <a:off x="228601" y="1234979"/>
            <a:ext cx="6791470" cy="3205764"/>
          </a:xfrm>
          <a:prstGeom prst="rect">
            <a:avLst/>
          </a:prstGeom>
        </p:spPr>
      </p:pic>
      <p:pic>
        <p:nvPicPr>
          <p:cNvPr id="13" name="Picture 12">
            <a:extLst>
              <a:ext uri="{FF2B5EF4-FFF2-40B4-BE49-F238E27FC236}">
                <a16:creationId xmlns:a16="http://schemas.microsoft.com/office/drawing/2014/main" id="{E2A6FB98-4471-8CD6-81FB-7236F095A6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32731" y="1954676"/>
            <a:ext cx="2131661" cy="2131661"/>
          </a:xfrm>
          <a:prstGeom prst="rect">
            <a:avLst/>
          </a:prstGeom>
        </p:spPr>
      </p:pic>
      <p:sp>
        <p:nvSpPr>
          <p:cNvPr id="14" name="Google Shape;981;p31">
            <a:extLst>
              <a:ext uri="{FF2B5EF4-FFF2-40B4-BE49-F238E27FC236}">
                <a16:creationId xmlns:a16="http://schemas.microsoft.com/office/drawing/2014/main" id="{9B9F44F1-9D43-9905-D8C7-5BDB979B16A0}"/>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5 : servo control</a:t>
            </a:r>
          </a:p>
        </p:txBody>
      </p:sp>
    </p:spTree>
    <p:extLst>
      <p:ext uri="{BB962C8B-B14F-4D97-AF65-F5344CB8AC3E}">
        <p14:creationId xmlns:p14="http://schemas.microsoft.com/office/powerpoint/2010/main" val="983735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28"/>
          <p:cNvSpPr txBox="1">
            <a:spLocks noGrp="1"/>
          </p:cNvSpPr>
          <p:nvPr>
            <p:ph type="ctrTitle"/>
          </p:nvPr>
        </p:nvSpPr>
        <p:spPr>
          <a:xfrm flipH="1">
            <a:off x="723110" y="1454188"/>
            <a:ext cx="7335039" cy="17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Circuit Design and Simulation</a:t>
            </a:r>
            <a:endParaRPr lang="en-US" b="0" dirty="0">
              <a:latin typeface="Cinzel Medium"/>
              <a:ea typeface="Cinzel Medium"/>
              <a:cs typeface="Cinzel Medium"/>
              <a:sym typeface="Cinzel Medium"/>
            </a:endParaRPr>
          </a:p>
        </p:txBody>
      </p:sp>
      <p:grpSp>
        <p:nvGrpSpPr>
          <p:cNvPr id="904" name="Google Shape;904;p28"/>
          <p:cNvGrpSpPr/>
          <p:nvPr/>
        </p:nvGrpSpPr>
        <p:grpSpPr>
          <a:xfrm flipH="1">
            <a:off x="7093693" y="3985617"/>
            <a:ext cx="1778090" cy="322123"/>
            <a:chOff x="4520300" y="3726050"/>
            <a:chExt cx="2454569" cy="444675"/>
          </a:xfrm>
        </p:grpSpPr>
        <p:sp>
          <p:nvSpPr>
            <p:cNvPr id="905" name="Google Shape;905;p2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906" name="Google Shape;906;p2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907" name="Google Shape;907;p2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grpSp>
        <p:nvGrpSpPr>
          <p:cNvPr id="909" name="Google Shape;909;p28"/>
          <p:cNvGrpSpPr/>
          <p:nvPr/>
        </p:nvGrpSpPr>
        <p:grpSpPr>
          <a:xfrm rot="-5400000" flipH="1">
            <a:off x="848059" y="616025"/>
            <a:ext cx="669600" cy="365175"/>
            <a:chOff x="6791276" y="1417000"/>
            <a:chExt cx="669600" cy="365175"/>
          </a:xfrm>
        </p:grpSpPr>
        <p:grpSp>
          <p:nvGrpSpPr>
            <p:cNvPr id="910" name="Google Shape;910;p28"/>
            <p:cNvGrpSpPr/>
            <p:nvPr/>
          </p:nvGrpSpPr>
          <p:grpSpPr>
            <a:xfrm>
              <a:off x="6791276" y="1417000"/>
              <a:ext cx="669600" cy="21900"/>
              <a:chOff x="6791276" y="1417000"/>
              <a:chExt cx="669600" cy="21900"/>
            </a:xfrm>
          </p:grpSpPr>
          <p:sp>
            <p:nvSpPr>
              <p:cNvPr id="911" name="Google Shape;911;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8"/>
            <p:cNvGrpSpPr/>
            <p:nvPr/>
          </p:nvGrpSpPr>
          <p:grpSpPr>
            <a:xfrm>
              <a:off x="6791276" y="1531425"/>
              <a:ext cx="669600" cy="21900"/>
              <a:chOff x="6791276" y="1417000"/>
              <a:chExt cx="669600" cy="21900"/>
            </a:xfrm>
          </p:grpSpPr>
          <p:sp>
            <p:nvSpPr>
              <p:cNvPr id="920" name="Google Shape;920;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8"/>
            <p:cNvGrpSpPr/>
            <p:nvPr/>
          </p:nvGrpSpPr>
          <p:grpSpPr>
            <a:xfrm>
              <a:off x="6791276" y="1645850"/>
              <a:ext cx="669600" cy="21900"/>
              <a:chOff x="6791276" y="1417000"/>
              <a:chExt cx="669600" cy="21900"/>
            </a:xfrm>
          </p:grpSpPr>
          <p:sp>
            <p:nvSpPr>
              <p:cNvPr id="929" name="Google Shape;929;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8"/>
            <p:cNvGrpSpPr/>
            <p:nvPr/>
          </p:nvGrpSpPr>
          <p:grpSpPr>
            <a:xfrm>
              <a:off x="6791276" y="1760275"/>
              <a:ext cx="669600" cy="21900"/>
              <a:chOff x="6791276" y="1417000"/>
              <a:chExt cx="669600" cy="21900"/>
            </a:xfrm>
          </p:grpSpPr>
          <p:sp>
            <p:nvSpPr>
              <p:cNvPr id="938" name="Google Shape;938;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6" name="Google Shape;946;p28"/>
          <p:cNvSpPr/>
          <p:nvPr/>
        </p:nvSpPr>
        <p:spPr>
          <a:xfrm flipH="1">
            <a:off x="3035486" y="4873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91261" y="401481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6;p32">
            <a:extLst>
              <a:ext uri="{FF2B5EF4-FFF2-40B4-BE49-F238E27FC236}">
                <a16:creationId xmlns:a16="http://schemas.microsoft.com/office/drawing/2014/main" id="{DA6D4C41-2548-36AF-9360-B5896436C1BF}"/>
              </a:ext>
            </a:extLst>
          </p:cNvPr>
          <p:cNvSpPr txBox="1">
            <a:spLocks/>
          </p:cNvSpPr>
          <p:nvPr/>
        </p:nvSpPr>
        <p:spPr>
          <a:xfrm>
            <a:off x="7905515"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5" name="Picture 4">
            <a:extLst>
              <a:ext uri="{FF2B5EF4-FFF2-40B4-BE49-F238E27FC236}">
                <a16:creationId xmlns:a16="http://schemas.microsoft.com/office/drawing/2014/main" id="{E46A247E-2129-CC35-C237-DCF618947FAE}"/>
              </a:ext>
            </a:extLst>
          </p:cNvPr>
          <p:cNvPicPr>
            <a:picLocks noChangeAspect="1"/>
          </p:cNvPicPr>
          <p:nvPr/>
        </p:nvPicPr>
        <p:blipFill>
          <a:blip r:embed="rId3"/>
          <a:stretch>
            <a:fillRect/>
          </a:stretch>
        </p:blipFill>
        <p:spPr>
          <a:xfrm>
            <a:off x="7982738" y="-264866"/>
            <a:ext cx="1128688" cy="11286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r>
              <a:rPr lang="en-US" b="1" i="0" dirty="0">
                <a:solidFill>
                  <a:srgbClr val="000000"/>
                </a:solidFill>
                <a:effectLst/>
                <a:latin typeface="Roboto" panose="02000000000000000000" pitchFamily="2" charset="0"/>
              </a:rPr>
              <a:t>I2C</a:t>
            </a:r>
            <a:br>
              <a:rPr lang="en-US" b="1" i="0" dirty="0">
                <a:solidFill>
                  <a:srgbClr val="000000"/>
                </a:solidFill>
                <a:effectLst/>
                <a:latin typeface="Roboto" panose="02000000000000000000" pitchFamily="2" charset="0"/>
              </a:rPr>
            </a:br>
            <a:endParaRPr lang="en-US" dirty="0"/>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591339" y="1057163"/>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algn="l"/>
            <a:r>
              <a:rPr lang="en-US" sz="1200" b="1" i="0" dirty="0">
                <a:solidFill>
                  <a:srgbClr val="000000"/>
                </a:solidFill>
                <a:effectLst/>
                <a:latin typeface="Roboto" panose="02000000000000000000" pitchFamily="2" charset="0"/>
              </a:rPr>
              <a:t>Introduction to I2C</a:t>
            </a:r>
          </a:p>
          <a:p>
            <a:pPr algn="l"/>
            <a:r>
              <a:rPr lang="en-US" sz="1200" i="0" dirty="0">
                <a:solidFill>
                  <a:srgbClr val="000000"/>
                </a:solidFill>
                <a:effectLst/>
                <a:latin typeface="Roboto" panose="02000000000000000000" pitchFamily="2" charset="0"/>
              </a:rPr>
              <a:t>I2C (Inter-Integrated Circuit) is a serial bus interface connection protocol. It is also called a TWI (two wire interface) since it uses only two wires for communication. Those two wires are SDA (serial data) and SCL (serial clock).</a:t>
            </a:r>
          </a:p>
          <a:p>
            <a:pPr algn="l"/>
            <a:endParaRPr lang="en-US" sz="1200" i="0" dirty="0">
              <a:solidFill>
                <a:srgbClr val="000000"/>
              </a:solidFill>
              <a:effectLst/>
              <a:latin typeface="Roboto" panose="02000000000000000000" pitchFamily="2" charset="0"/>
            </a:endParaRPr>
          </a:p>
          <a:p>
            <a:pPr algn="l"/>
            <a:r>
              <a:rPr lang="en-US" sz="1200" i="0" dirty="0">
                <a:solidFill>
                  <a:srgbClr val="000000"/>
                </a:solidFill>
                <a:effectLst/>
                <a:latin typeface="Roboto" panose="02000000000000000000" pitchFamily="2" charset="0"/>
              </a:rPr>
              <a:t>I2C is an acknowledgment-based communication protocol i.e. transmitter checks for an acknowledgment from the receiver after transmitting data to know whether data is received by the receiver successfully.</a:t>
            </a:r>
          </a:p>
          <a:p>
            <a:pPr marL="1085850" lvl="2" indent="-171450" algn="l">
              <a:buSzPts val="11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DE4FB0B8-8E2F-9C22-248F-6B3FF3D39E68}"/>
              </a:ext>
            </a:extLst>
          </p:cNvPr>
          <p:cNvPicPr>
            <a:picLocks noChangeAspect="1"/>
          </p:cNvPicPr>
          <p:nvPr/>
        </p:nvPicPr>
        <p:blipFill>
          <a:blip r:embed="rId4"/>
          <a:stretch>
            <a:fillRect/>
          </a:stretch>
        </p:blipFill>
        <p:spPr>
          <a:xfrm>
            <a:off x="2751835" y="2792756"/>
            <a:ext cx="3057525" cy="1495425"/>
          </a:xfrm>
          <a:prstGeom prst="rect">
            <a:avLst/>
          </a:prstGeom>
        </p:spPr>
      </p:pic>
    </p:spTree>
    <p:extLst>
      <p:ext uri="{BB962C8B-B14F-4D97-AF65-F5344CB8AC3E}">
        <p14:creationId xmlns:p14="http://schemas.microsoft.com/office/powerpoint/2010/main" val="342269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pic>
        <p:nvPicPr>
          <p:cNvPr id="3" name="Picture 2">
            <a:extLst>
              <a:ext uri="{FF2B5EF4-FFF2-40B4-BE49-F238E27FC236}">
                <a16:creationId xmlns:a16="http://schemas.microsoft.com/office/drawing/2014/main" id="{0348D89B-F028-6D60-671B-CA295DBFC517}"/>
              </a:ext>
            </a:extLst>
          </p:cNvPr>
          <p:cNvPicPr>
            <a:picLocks noChangeAspect="1"/>
          </p:cNvPicPr>
          <p:nvPr/>
        </p:nvPicPr>
        <p:blipFill rotWithShape="1">
          <a:blip r:embed="rId4"/>
          <a:srcRect l="28846" t="33383" r="16808" b="12924"/>
          <a:stretch/>
        </p:blipFill>
        <p:spPr>
          <a:xfrm>
            <a:off x="495300" y="1128688"/>
            <a:ext cx="6145041" cy="3235605"/>
          </a:xfrm>
          <a:prstGeom prst="rect">
            <a:avLst/>
          </a:prstGeom>
        </p:spPr>
      </p:pic>
      <p:pic>
        <p:nvPicPr>
          <p:cNvPr id="7" name="Picture 6">
            <a:extLst>
              <a:ext uri="{FF2B5EF4-FFF2-40B4-BE49-F238E27FC236}">
                <a16:creationId xmlns:a16="http://schemas.microsoft.com/office/drawing/2014/main" id="{2E1ABD80-AEBA-C90F-44A6-BAB7685F5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73845" y="1602019"/>
            <a:ext cx="2493230" cy="2493230"/>
          </a:xfrm>
          <a:prstGeom prst="rect">
            <a:avLst/>
          </a:prstGeom>
        </p:spPr>
      </p:pic>
      <p:sp>
        <p:nvSpPr>
          <p:cNvPr id="8" name="TextBox 7">
            <a:extLst>
              <a:ext uri="{FF2B5EF4-FFF2-40B4-BE49-F238E27FC236}">
                <a16:creationId xmlns:a16="http://schemas.microsoft.com/office/drawing/2014/main" id="{FF38C973-74AB-C169-75FF-91F724D24128}"/>
              </a:ext>
            </a:extLst>
          </p:cNvPr>
          <p:cNvSpPr txBox="1"/>
          <p:nvPr/>
        </p:nvSpPr>
        <p:spPr>
          <a:xfrm>
            <a:off x="6973559" y="1972029"/>
            <a:ext cx="1468034" cy="954107"/>
          </a:xfrm>
          <a:prstGeom prst="rect">
            <a:avLst/>
          </a:prstGeom>
          <a:noFill/>
        </p:spPr>
        <p:txBody>
          <a:bodyPr wrap="square" rtlCol="0">
            <a:spAutoFit/>
          </a:bodyPr>
          <a:lstStyle/>
          <a:p>
            <a:r>
              <a:rPr lang="en-US" dirty="0"/>
              <a:t>VCC = 3V3</a:t>
            </a:r>
          </a:p>
          <a:p>
            <a:r>
              <a:rPr lang="en-US" dirty="0"/>
              <a:t>GND = GND</a:t>
            </a:r>
          </a:p>
          <a:p>
            <a:r>
              <a:rPr lang="en-US" dirty="0"/>
              <a:t>SDA = 0</a:t>
            </a:r>
          </a:p>
          <a:p>
            <a:r>
              <a:rPr lang="en-US" dirty="0"/>
              <a:t>SCL = 1</a:t>
            </a:r>
          </a:p>
        </p:txBody>
      </p:sp>
      <p:sp>
        <p:nvSpPr>
          <p:cNvPr id="10" name="Google Shape;981;p31">
            <a:extLst>
              <a:ext uri="{FF2B5EF4-FFF2-40B4-BE49-F238E27FC236}">
                <a16:creationId xmlns:a16="http://schemas.microsoft.com/office/drawing/2014/main" id="{D8B88C88-6E03-5F75-161A-06F7FE57FE54}"/>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5 : </a:t>
            </a:r>
            <a:r>
              <a:rPr lang="en-US" dirty="0" err="1"/>
              <a:t>oled</a:t>
            </a:r>
            <a:r>
              <a:rPr lang="en-US" dirty="0"/>
              <a:t> display</a:t>
            </a:r>
          </a:p>
        </p:txBody>
      </p:sp>
    </p:spTree>
    <p:extLst>
      <p:ext uri="{BB962C8B-B14F-4D97-AF65-F5344CB8AC3E}">
        <p14:creationId xmlns:p14="http://schemas.microsoft.com/office/powerpoint/2010/main" val="110783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r>
              <a:rPr lang="en-US" b="1" i="0" dirty="0">
                <a:solidFill>
                  <a:srgbClr val="000000"/>
                </a:solidFill>
                <a:effectLst/>
                <a:latin typeface="Roboto" panose="02000000000000000000" pitchFamily="2" charset="0"/>
              </a:rPr>
              <a:t>UART</a:t>
            </a:r>
            <a:br>
              <a:rPr lang="en-US" b="1" i="0" dirty="0">
                <a:solidFill>
                  <a:srgbClr val="000000"/>
                </a:solidFill>
                <a:effectLst/>
                <a:latin typeface="Roboto" panose="02000000000000000000" pitchFamily="2" charset="0"/>
              </a:rPr>
            </a:br>
            <a:endParaRPr lang="en-US" dirty="0"/>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Google Shape;982;p31">
            <a:extLst>
              <a:ext uri="{FF2B5EF4-FFF2-40B4-BE49-F238E27FC236}">
                <a16:creationId xmlns:a16="http://schemas.microsoft.com/office/drawing/2014/main" id="{2AC71031-B816-2178-6EE1-6C5C8FD05E23}"/>
              </a:ext>
            </a:extLst>
          </p:cNvPr>
          <p:cNvSpPr txBox="1">
            <a:spLocks/>
          </p:cNvSpPr>
          <p:nvPr/>
        </p:nvSpPr>
        <p:spPr>
          <a:xfrm>
            <a:off x="591339" y="1057163"/>
            <a:ext cx="7562060"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algn="l"/>
            <a:r>
              <a:rPr lang="en-US" sz="1200" b="1" i="0" dirty="0">
                <a:solidFill>
                  <a:srgbClr val="000000"/>
                </a:solidFill>
                <a:effectLst/>
                <a:latin typeface="Roboto" panose="02000000000000000000" pitchFamily="2" charset="0"/>
              </a:rPr>
              <a:t>What is USART?</a:t>
            </a:r>
          </a:p>
          <a:p>
            <a:pPr algn="l"/>
            <a:r>
              <a:rPr lang="en-US" sz="1200" i="0" dirty="0">
                <a:solidFill>
                  <a:srgbClr val="000000"/>
                </a:solidFill>
                <a:effectLst/>
                <a:latin typeface="Roboto" panose="02000000000000000000" pitchFamily="2" charset="0"/>
              </a:rPr>
              <a:t>USART (Universal Serial Asynchronous Receiver Transmitter) is a serial communication protocol used to transmit/receive data serially at a specific baud rate.</a:t>
            </a:r>
            <a:endParaRPr lang="en-US" dirty="0"/>
          </a:p>
        </p:txBody>
      </p:sp>
      <p:pic>
        <p:nvPicPr>
          <p:cNvPr id="7" name="Picture 6">
            <a:extLst>
              <a:ext uri="{FF2B5EF4-FFF2-40B4-BE49-F238E27FC236}">
                <a16:creationId xmlns:a16="http://schemas.microsoft.com/office/drawing/2014/main" id="{09CCECB1-16F0-2D75-E2B1-6AC01CB08093}"/>
              </a:ext>
            </a:extLst>
          </p:cNvPr>
          <p:cNvPicPr>
            <a:picLocks noChangeAspect="1"/>
          </p:cNvPicPr>
          <p:nvPr/>
        </p:nvPicPr>
        <p:blipFill>
          <a:blip r:embed="rId4"/>
          <a:stretch>
            <a:fillRect/>
          </a:stretch>
        </p:blipFill>
        <p:spPr>
          <a:xfrm>
            <a:off x="2244918" y="2020103"/>
            <a:ext cx="4254902" cy="1974794"/>
          </a:xfrm>
          <a:prstGeom prst="rect">
            <a:avLst/>
          </a:prstGeom>
        </p:spPr>
      </p:pic>
    </p:spTree>
    <p:extLst>
      <p:ext uri="{BB962C8B-B14F-4D97-AF65-F5344CB8AC3E}">
        <p14:creationId xmlns:p14="http://schemas.microsoft.com/office/powerpoint/2010/main" val="260794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r>
              <a:rPr lang="en-US" dirty="0"/>
              <a:t>/</a:t>
            </a:r>
          </a:p>
        </p:txBody>
      </p:sp>
      <p:sp>
        <p:nvSpPr>
          <p:cNvPr id="13" name="Google Shape;981;p31">
            <a:extLst>
              <a:ext uri="{FF2B5EF4-FFF2-40B4-BE49-F238E27FC236}">
                <a16:creationId xmlns:a16="http://schemas.microsoft.com/office/drawing/2014/main" id="{685D6C73-A55A-72C9-C5B1-F3F7E5B6D3A3}"/>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Serial communication rp2040 and </a:t>
            </a:r>
            <a:r>
              <a:rPr lang="en-US" sz="2000" dirty="0" err="1"/>
              <a:t>arduino</a:t>
            </a:r>
            <a:endParaRPr lang="en-US" sz="2000" dirty="0"/>
          </a:p>
        </p:txBody>
      </p:sp>
      <p:pic>
        <p:nvPicPr>
          <p:cNvPr id="7" name="Picture 6">
            <a:extLst>
              <a:ext uri="{FF2B5EF4-FFF2-40B4-BE49-F238E27FC236}">
                <a16:creationId xmlns:a16="http://schemas.microsoft.com/office/drawing/2014/main" id="{9F031693-3AA3-3085-81E4-6EB58FA3CA9D}"/>
              </a:ext>
            </a:extLst>
          </p:cNvPr>
          <p:cNvPicPr>
            <a:picLocks noChangeAspect="1"/>
          </p:cNvPicPr>
          <p:nvPr/>
        </p:nvPicPr>
        <p:blipFill>
          <a:blip r:embed="rId4"/>
          <a:stretch>
            <a:fillRect/>
          </a:stretch>
        </p:blipFill>
        <p:spPr>
          <a:xfrm>
            <a:off x="1773726" y="1159104"/>
            <a:ext cx="5078385" cy="2927233"/>
          </a:xfrm>
          <a:prstGeom prst="rect">
            <a:avLst/>
          </a:prstGeom>
        </p:spPr>
      </p:pic>
    </p:spTree>
    <p:extLst>
      <p:ext uri="{BB962C8B-B14F-4D97-AF65-F5344CB8AC3E}">
        <p14:creationId xmlns:p14="http://schemas.microsoft.com/office/powerpoint/2010/main" val="89915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2" name="Google Shape;982;p31"/>
          <p:cNvSpPr txBox="1">
            <a:spLocks noGrp="1"/>
          </p:cNvSpPr>
          <p:nvPr>
            <p:ph type="body" idx="1"/>
          </p:nvPr>
        </p:nvSpPr>
        <p:spPr>
          <a:xfrm>
            <a:off x="616050" y="1425754"/>
            <a:ext cx="4351500" cy="2483306"/>
          </a:xfrm>
          <a:prstGeom prst="rect">
            <a:avLst/>
          </a:prstGeom>
        </p:spPr>
        <p:txBody>
          <a:bodyPr spcFirstLastPara="1" wrap="square" lIns="91425" tIns="91425" rIns="91425" bIns="91425" anchor="t" anchorCtr="0">
            <a:noAutofit/>
          </a:bodyPr>
          <a:lstStyle/>
          <a:p>
            <a:pPr marL="171450" indent="-171450">
              <a:buSzPts val="1100"/>
            </a:pPr>
            <a:endParaRPr lang="en-US" dirty="0"/>
          </a:p>
          <a:p>
            <a:pPr marL="628650" lvl="1" indent="-171450">
              <a:buSzPts val="1100"/>
            </a:pPr>
            <a:r>
              <a:rPr lang="en-US" dirty="0"/>
              <a:t>dada</a:t>
            </a:r>
          </a:p>
        </p:txBody>
      </p:sp>
      <p:grpSp>
        <p:nvGrpSpPr>
          <p:cNvPr id="983" name="Google Shape;983;p31"/>
          <p:cNvGrpSpPr/>
          <p:nvPr/>
        </p:nvGrpSpPr>
        <p:grpSpPr>
          <a:xfrm>
            <a:off x="3781577" y="4118355"/>
            <a:ext cx="1778090" cy="322123"/>
            <a:chOff x="4520300" y="3726050"/>
            <a:chExt cx="2454569" cy="444675"/>
          </a:xfrm>
        </p:grpSpPr>
        <p:sp>
          <p:nvSpPr>
            <p:cNvPr id="984" name="Google Shape;984;p31"/>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985" name="Google Shape;985;p31"/>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986" name="Google Shape;986;p31"/>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3" name="Title 2">
            <a:extLst>
              <a:ext uri="{FF2B5EF4-FFF2-40B4-BE49-F238E27FC236}">
                <a16:creationId xmlns:a16="http://schemas.microsoft.com/office/drawing/2014/main" id="{F855FDC7-240A-AB16-B752-EB625A7E2F9C}"/>
              </a:ext>
            </a:extLst>
          </p:cNvPr>
          <p:cNvSpPr>
            <a:spLocks noGrp="1"/>
          </p:cNvSpPr>
          <p:nvPr>
            <p:ph type="title"/>
          </p:nvPr>
        </p:nvSpPr>
        <p:spPr>
          <a:xfrm>
            <a:off x="722374" y="539500"/>
            <a:ext cx="7861555" cy="576000"/>
          </a:xfrm>
        </p:spPr>
        <p:txBody>
          <a:bodyPr/>
          <a:lstStyle/>
          <a:p>
            <a:r>
              <a:rPr lang="en-US" dirty="0"/>
              <a:t>By the end of this course</a:t>
            </a:r>
          </a:p>
        </p:txBody>
      </p:sp>
      <p:sp>
        <p:nvSpPr>
          <p:cNvPr id="7" name="Google Shape;996;p32">
            <a:extLst>
              <a:ext uri="{FF2B5EF4-FFF2-40B4-BE49-F238E27FC236}">
                <a16:creationId xmlns:a16="http://schemas.microsoft.com/office/drawing/2014/main" id="{E7E0C469-4B60-BC02-6255-DE086678ED0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8" name="Google Shape;996;p32">
            <a:extLst>
              <a:ext uri="{FF2B5EF4-FFF2-40B4-BE49-F238E27FC236}">
                <a16:creationId xmlns:a16="http://schemas.microsoft.com/office/drawing/2014/main" id="{A3684A36-8634-D4A6-E444-37C3A5E565F2}"/>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9" name="Picture 8">
            <a:extLst>
              <a:ext uri="{FF2B5EF4-FFF2-40B4-BE49-F238E27FC236}">
                <a16:creationId xmlns:a16="http://schemas.microsoft.com/office/drawing/2014/main" id="{76D81D56-A6BF-5BF5-1531-C03AF9A9E70D}"/>
              </a:ext>
            </a:extLst>
          </p:cNvPr>
          <p:cNvPicPr>
            <a:picLocks noChangeAspect="1"/>
          </p:cNvPicPr>
          <p:nvPr/>
        </p:nvPicPr>
        <p:blipFill>
          <a:blip r:embed="rId3"/>
          <a:stretch>
            <a:fillRect/>
          </a:stretch>
        </p:blipFill>
        <p:spPr>
          <a:xfrm>
            <a:off x="7982738" y="-264866"/>
            <a:ext cx="1128688" cy="1128688"/>
          </a:xfrm>
          <a:prstGeom prst="rect">
            <a:avLst/>
          </a:prstGeom>
        </p:spPr>
      </p:pic>
    </p:spTree>
    <p:extLst>
      <p:ext uri="{BB962C8B-B14F-4D97-AF65-F5344CB8AC3E}">
        <p14:creationId xmlns:p14="http://schemas.microsoft.com/office/powerpoint/2010/main" val="349029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a:t>
            </a:r>
            <a:r>
              <a:rPr lang="en-US" dirty="0" err="1"/>
              <a:t>thinkercad</a:t>
            </a:r>
            <a:endParaRPr lang="en-US" dirty="0"/>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591339" y="1057163"/>
            <a:ext cx="7391399" cy="2483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171450" indent="-171450">
              <a:buSzPts val="1100"/>
            </a:pPr>
            <a:endParaRPr lang="en-US" sz="1300" dirty="0">
              <a:latin typeface="Poppins" panose="00000500000000000000" pitchFamily="2" charset="0"/>
              <a:cs typeface="Poppins" panose="00000500000000000000" pitchFamily="2" charset="0"/>
            </a:endParaRPr>
          </a:p>
          <a:p>
            <a:pPr algn="l"/>
            <a:r>
              <a:rPr lang="en-US" sz="1300" b="0" i="0" dirty="0" err="1">
                <a:solidFill>
                  <a:srgbClr val="3A3A3A"/>
                </a:solidFill>
                <a:effectLst/>
                <a:latin typeface="Poppins" panose="00000500000000000000" pitchFamily="2" charset="0"/>
                <a:cs typeface="Poppins" panose="00000500000000000000" pitchFamily="2" charset="0"/>
              </a:rPr>
              <a:t>Tinkercad</a:t>
            </a:r>
            <a:r>
              <a:rPr lang="en-US" sz="1300" b="0" i="0" dirty="0">
                <a:solidFill>
                  <a:srgbClr val="3A3A3A"/>
                </a:solidFill>
                <a:effectLst/>
                <a:latin typeface="Poppins" panose="00000500000000000000" pitchFamily="2" charset="0"/>
                <a:cs typeface="Poppins" panose="00000500000000000000" pitchFamily="2" charset="0"/>
              </a:rPr>
              <a:t> is an open source and a free web based online collection of </a:t>
            </a:r>
            <a:r>
              <a:rPr lang="en-US" sz="1300" b="1" i="0" dirty="0">
                <a:solidFill>
                  <a:srgbClr val="3A3A3A"/>
                </a:solidFill>
                <a:effectLst/>
                <a:latin typeface="Poppins" panose="00000500000000000000" pitchFamily="2" charset="0"/>
                <a:cs typeface="Poppins" panose="00000500000000000000" pitchFamily="2" charset="0"/>
              </a:rPr>
              <a:t>software tools</a:t>
            </a:r>
            <a:r>
              <a:rPr lang="en-US" sz="1300" b="0" i="0" dirty="0">
                <a:solidFill>
                  <a:srgbClr val="3A3A3A"/>
                </a:solidFill>
                <a:effectLst/>
                <a:latin typeface="Poppins" panose="00000500000000000000" pitchFamily="2" charset="0"/>
                <a:cs typeface="Poppins" panose="00000500000000000000" pitchFamily="2" charset="0"/>
              </a:rPr>
              <a:t> and it only requires an internet connection and a web browser. </a:t>
            </a:r>
          </a:p>
          <a:p>
            <a:pPr algn="l"/>
            <a:endParaRPr lang="en-US" sz="1300" b="0" i="0" dirty="0">
              <a:solidFill>
                <a:srgbClr val="3A3A3A"/>
              </a:solidFill>
              <a:effectLst/>
              <a:latin typeface="Poppins" panose="00000500000000000000" pitchFamily="2" charset="0"/>
              <a:cs typeface="Poppins" panose="00000500000000000000" pitchFamily="2" charset="0"/>
            </a:endParaRPr>
          </a:p>
          <a:p>
            <a:pPr algn="l"/>
            <a:r>
              <a:rPr lang="en-US" sz="1300" b="0" i="0" dirty="0" err="1">
                <a:solidFill>
                  <a:srgbClr val="3A3A3A"/>
                </a:solidFill>
                <a:effectLst/>
                <a:latin typeface="Poppins" panose="00000500000000000000" pitchFamily="2" charset="0"/>
                <a:cs typeface="Poppins" panose="00000500000000000000" pitchFamily="2" charset="0"/>
              </a:rPr>
              <a:t>Tinkercad</a:t>
            </a:r>
            <a:r>
              <a:rPr lang="en-US" sz="1300" b="0" i="0" dirty="0">
                <a:solidFill>
                  <a:srgbClr val="3A3A3A"/>
                </a:solidFill>
                <a:effectLst/>
                <a:latin typeface="Poppins" panose="00000500000000000000" pitchFamily="2" charset="0"/>
                <a:cs typeface="Poppins" panose="00000500000000000000" pitchFamily="2" charset="0"/>
              </a:rPr>
              <a:t> provides us easy </a:t>
            </a:r>
            <a:r>
              <a:rPr lang="en-US" sz="1300" b="1" i="0" dirty="0">
                <a:solidFill>
                  <a:srgbClr val="3A3A3A"/>
                </a:solidFill>
                <a:effectLst/>
                <a:latin typeface="Poppins" panose="00000500000000000000" pitchFamily="2" charset="0"/>
                <a:cs typeface="Poppins" panose="00000500000000000000" pitchFamily="2" charset="0"/>
              </a:rPr>
              <a:t>3D design creation</a:t>
            </a:r>
            <a:r>
              <a:rPr lang="en-US" sz="1300" b="0" i="0" dirty="0">
                <a:solidFill>
                  <a:srgbClr val="3A3A3A"/>
                </a:solidFill>
                <a:effectLst/>
                <a:latin typeface="Poppins" panose="00000500000000000000" pitchFamily="2" charset="0"/>
                <a:cs typeface="Poppins" panose="00000500000000000000" pitchFamily="2" charset="0"/>
              </a:rPr>
              <a:t>, </a:t>
            </a:r>
            <a:r>
              <a:rPr lang="en-US" sz="1300" b="1" i="0" dirty="0">
                <a:solidFill>
                  <a:srgbClr val="3A3A3A"/>
                </a:solidFill>
                <a:effectLst/>
                <a:latin typeface="Poppins" panose="00000500000000000000" pitchFamily="2" charset="0"/>
                <a:cs typeface="Poppins" panose="00000500000000000000" pitchFamily="2" charset="0"/>
              </a:rPr>
              <a:t>code blocks programming </a:t>
            </a:r>
            <a:r>
              <a:rPr lang="en-US" sz="1300" b="0" i="0" dirty="0">
                <a:solidFill>
                  <a:srgbClr val="3A3A3A"/>
                </a:solidFill>
                <a:effectLst/>
                <a:latin typeface="Poppins" panose="00000500000000000000" pitchFamily="2" charset="0"/>
                <a:cs typeface="Poppins" panose="00000500000000000000" pitchFamily="2" charset="0"/>
              </a:rPr>
              <a:t>and </a:t>
            </a:r>
            <a:r>
              <a:rPr lang="en-US" sz="1300" b="1" i="0" dirty="0">
                <a:solidFill>
                  <a:srgbClr val="3A3A3A"/>
                </a:solidFill>
                <a:effectLst/>
                <a:latin typeface="Poppins" panose="00000500000000000000" pitchFamily="2" charset="0"/>
                <a:cs typeface="Poppins" panose="00000500000000000000" pitchFamily="2" charset="0"/>
              </a:rPr>
              <a:t>electronic circuits simulation</a:t>
            </a:r>
            <a:endParaRPr lang="en-US" sz="1300" b="0" i="0" dirty="0">
              <a:solidFill>
                <a:srgbClr val="3A3A3A"/>
              </a:solidFill>
              <a:effectLst/>
              <a:latin typeface="Poppins" panose="00000500000000000000" pitchFamily="2" charset="0"/>
              <a:cs typeface="Poppins" panose="00000500000000000000" pitchFamily="2" charset="0"/>
            </a:endParaRPr>
          </a:p>
          <a:p>
            <a:pPr marL="742950" lvl="1" indent="-285750" algn="l">
              <a:buFont typeface="Arial" panose="020B0604020202020204" pitchFamily="34" charset="0"/>
              <a:buChar char="•"/>
            </a:pPr>
            <a:r>
              <a:rPr lang="en-US" sz="1300" b="0" i="0" dirty="0">
                <a:solidFill>
                  <a:srgbClr val="3A3A3A"/>
                </a:solidFill>
                <a:effectLst/>
                <a:latin typeface="Poppins" panose="00000500000000000000" pitchFamily="2" charset="0"/>
                <a:cs typeface="Poppins" panose="00000500000000000000" pitchFamily="2" charset="0"/>
              </a:rPr>
              <a:t>In the </a:t>
            </a:r>
            <a:r>
              <a:rPr lang="en-US" sz="1300" b="1" i="0" dirty="0">
                <a:solidFill>
                  <a:srgbClr val="3A3A3A"/>
                </a:solidFill>
                <a:effectLst/>
                <a:latin typeface="Poppins" panose="00000500000000000000" pitchFamily="2" charset="0"/>
                <a:cs typeface="Poppins" panose="00000500000000000000" pitchFamily="2" charset="0"/>
              </a:rPr>
              <a:t>Circuits </a:t>
            </a:r>
            <a:r>
              <a:rPr lang="en-US" sz="1300" b="0" i="0" dirty="0">
                <a:solidFill>
                  <a:srgbClr val="3A3A3A"/>
                </a:solidFill>
                <a:effectLst/>
                <a:latin typeface="Poppins" panose="00000500000000000000" pitchFamily="2" charset="0"/>
                <a:cs typeface="Poppins" panose="00000500000000000000" pitchFamily="2" charset="0"/>
              </a:rPr>
              <a:t>section (we use this section) of </a:t>
            </a:r>
            <a:r>
              <a:rPr lang="en-US" sz="1300" b="0" i="0" dirty="0" err="1">
                <a:solidFill>
                  <a:srgbClr val="3A3A3A"/>
                </a:solidFill>
                <a:effectLst/>
                <a:latin typeface="Poppins" panose="00000500000000000000" pitchFamily="2" charset="0"/>
                <a:cs typeface="Poppins" panose="00000500000000000000" pitchFamily="2" charset="0"/>
              </a:rPr>
              <a:t>Tinkercad</a:t>
            </a:r>
            <a:r>
              <a:rPr lang="en-US" sz="1300" b="0" i="0" dirty="0">
                <a:solidFill>
                  <a:srgbClr val="3A3A3A"/>
                </a:solidFill>
                <a:effectLst/>
                <a:latin typeface="Poppins" panose="00000500000000000000" pitchFamily="2" charset="0"/>
                <a:cs typeface="Poppins" panose="00000500000000000000" pitchFamily="2" charset="0"/>
              </a:rPr>
              <a:t>, you can design your circuit in the easiest manner and can </a:t>
            </a:r>
            <a:r>
              <a:rPr lang="en-US" sz="1300" b="1" i="0" dirty="0">
                <a:solidFill>
                  <a:srgbClr val="3A3A3A"/>
                </a:solidFill>
                <a:effectLst/>
                <a:latin typeface="Poppins" panose="00000500000000000000" pitchFamily="2" charset="0"/>
                <a:cs typeface="Poppins" panose="00000500000000000000" pitchFamily="2" charset="0"/>
              </a:rPr>
              <a:t>simulate </a:t>
            </a:r>
            <a:r>
              <a:rPr lang="en-US" sz="1300" b="0" i="0" dirty="0">
                <a:solidFill>
                  <a:srgbClr val="3A3A3A"/>
                </a:solidFill>
                <a:effectLst/>
                <a:latin typeface="Poppins" panose="00000500000000000000" pitchFamily="2" charset="0"/>
                <a:cs typeface="Poppins" panose="00000500000000000000" pitchFamily="2" charset="0"/>
              </a:rPr>
              <a:t>your circuit using an Arduino or other boards or components available, with and without any knowledge of computer codes or programming.</a:t>
            </a:r>
          </a:p>
          <a:p>
            <a:pPr marL="742950" lvl="1" indent="-285750" algn="l">
              <a:buFont typeface="Arial" panose="020B0604020202020204" pitchFamily="34" charset="0"/>
              <a:buChar char="•"/>
            </a:pPr>
            <a:r>
              <a:rPr lang="en-US" sz="1300" b="0" i="0" dirty="0">
                <a:solidFill>
                  <a:srgbClr val="3A3A3A"/>
                </a:solidFill>
                <a:effectLst/>
                <a:latin typeface="Poppins" panose="00000500000000000000" pitchFamily="2" charset="0"/>
                <a:cs typeface="Poppins" panose="00000500000000000000" pitchFamily="2" charset="0"/>
              </a:rPr>
              <a:t>In the </a:t>
            </a:r>
            <a:r>
              <a:rPr lang="en-US" sz="1300" b="1" i="0" dirty="0">
                <a:solidFill>
                  <a:srgbClr val="3A3A3A"/>
                </a:solidFill>
                <a:effectLst/>
                <a:latin typeface="Poppins" panose="00000500000000000000" pitchFamily="2" charset="0"/>
                <a:cs typeface="Poppins" panose="00000500000000000000" pitchFamily="2" charset="0"/>
              </a:rPr>
              <a:t>3D design </a:t>
            </a:r>
            <a:r>
              <a:rPr lang="en-US" sz="1300" b="0" i="0" dirty="0">
                <a:solidFill>
                  <a:srgbClr val="3A3A3A"/>
                </a:solidFill>
                <a:effectLst/>
                <a:latin typeface="Poppins" panose="00000500000000000000" pitchFamily="2" charset="0"/>
                <a:cs typeface="Poppins" panose="00000500000000000000" pitchFamily="2" charset="0"/>
              </a:rPr>
              <a:t>of </a:t>
            </a:r>
            <a:r>
              <a:rPr lang="en-US" sz="1300" b="0" i="0" dirty="0" err="1">
                <a:solidFill>
                  <a:srgbClr val="3A3A3A"/>
                </a:solidFill>
                <a:effectLst/>
                <a:latin typeface="Poppins" panose="00000500000000000000" pitchFamily="2" charset="0"/>
                <a:cs typeface="Poppins" panose="00000500000000000000" pitchFamily="2" charset="0"/>
              </a:rPr>
              <a:t>Tinkercad</a:t>
            </a:r>
            <a:r>
              <a:rPr lang="en-US" sz="1300" b="0" i="0" dirty="0">
                <a:solidFill>
                  <a:srgbClr val="3A3A3A"/>
                </a:solidFill>
                <a:effectLst/>
                <a:latin typeface="Poppins" panose="00000500000000000000" pitchFamily="2" charset="0"/>
                <a:cs typeface="Poppins" panose="00000500000000000000" pitchFamily="2" charset="0"/>
              </a:rPr>
              <a:t>, you don’t need prior knowledge of CAD. It is easy to create 3D designs you like.</a:t>
            </a:r>
          </a:p>
          <a:p>
            <a:pPr marL="742950" lvl="1" indent="-285750" algn="l">
              <a:buFont typeface="Arial" panose="020B0604020202020204" pitchFamily="34" charset="0"/>
              <a:buChar char="•"/>
            </a:pPr>
            <a:r>
              <a:rPr lang="en-US" sz="1300" b="0" i="0" dirty="0">
                <a:solidFill>
                  <a:srgbClr val="3A3A3A"/>
                </a:solidFill>
                <a:effectLst/>
                <a:latin typeface="Poppins" panose="00000500000000000000" pitchFamily="2" charset="0"/>
                <a:cs typeface="Poppins" panose="00000500000000000000" pitchFamily="2" charset="0"/>
              </a:rPr>
              <a:t>In </a:t>
            </a:r>
            <a:r>
              <a:rPr lang="en-US" sz="1300" b="1" i="0" dirty="0">
                <a:solidFill>
                  <a:srgbClr val="3A3A3A"/>
                </a:solidFill>
                <a:effectLst/>
                <a:latin typeface="Poppins" panose="00000500000000000000" pitchFamily="2" charset="0"/>
                <a:cs typeface="Poppins" panose="00000500000000000000" pitchFamily="2" charset="0"/>
              </a:rPr>
              <a:t>code blocks </a:t>
            </a:r>
            <a:r>
              <a:rPr lang="en-US" sz="1300" b="0" i="0" dirty="0">
                <a:solidFill>
                  <a:srgbClr val="3A3A3A"/>
                </a:solidFill>
                <a:effectLst/>
                <a:latin typeface="Poppins" panose="00000500000000000000" pitchFamily="2" charset="0"/>
                <a:cs typeface="Poppins" panose="00000500000000000000" pitchFamily="2" charset="0"/>
              </a:rPr>
              <a:t>of </a:t>
            </a:r>
            <a:r>
              <a:rPr lang="en-US" sz="1300" b="0" i="0" dirty="0" err="1">
                <a:solidFill>
                  <a:srgbClr val="3A3A3A"/>
                </a:solidFill>
                <a:effectLst/>
                <a:latin typeface="Poppins" panose="00000500000000000000" pitchFamily="2" charset="0"/>
                <a:cs typeface="Poppins" panose="00000500000000000000" pitchFamily="2" charset="0"/>
              </a:rPr>
              <a:t>Tinkercad</a:t>
            </a:r>
            <a:r>
              <a:rPr lang="en-US" sz="1300" b="0" i="0" dirty="0">
                <a:solidFill>
                  <a:srgbClr val="3A3A3A"/>
                </a:solidFill>
                <a:effectLst/>
                <a:latin typeface="Poppins" panose="00000500000000000000" pitchFamily="2" charset="0"/>
                <a:cs typeface="Poppins" panose="00000500000000000000" pitchFamily="2" charset="0"/>
              </a:rPr>
              <a:t>, you can design 3D objects not only using drag and drop of shapes but also using visual code blocks.</a:t>
            </a:r>
          </a:p>
          <a:p>
            <a:pPr algn="l"/>
            <a:r>
              <a:rPr lang="en-US" sz="1300" b="0" i="0" dirty="0">
                <a:solidFill>
                  <a:srgbClr val="3A3A3A"/>
                </a:solidFill>
                <a:effectLst/>
                <a:latin typeface="Poppins" panose="00000500000000000000" pitchFamily="2" charset="0"/>
                <a:cs typeface="Poppins" panose="00000500000000000000" pitchFamily="2" charset="0"/>
              </a:rPr>
              <a:t>.</a:t>
            </a:r>
          </a:p>
          <a:p>
            <a:pPr marL="914400" lvl="2" indent="0" algn="l">
              <a:buSzPts val="1100"/>
            </a:pPr>
            <a:endParaRPr lang="en-US" sz="1100" dirty="0">
              <a:latin typeface="Poppins" panose="00000500000000000000" pitchFamily="2" charset="0"/>
              <a:cs typeface="Poppins" panose="00000500000000000000" pitchFamily="2" charset="0"/>
            </a:endParaRPr>
          </a:p>
          <a:p>
            <a:pPr marL="1085850" lvl="2" indent="-171450" algn="l">
              <a:buSzPts val="1100"/>
              <a:buFont typeface="Arial" panose="020B0604020202020204" pitchFamily="34" charset="0"/>
              <a:buChar char="•"/>
            </a:pPr>
            <a:endParaRPr lang="en-US" sz="1100" dirty="0">
              <a:latin typeface="Poppins" panose="00000500000000000000" pitchFamily="2" charset="0"/>
              <a:cs typeface="Poppins" panose="00000500000000000000" pitchFamily="2" charset="0"/>
            </a:endParaRPr>
          </a:p>
          <a:p>
            <a:pPr marL="1085850" lvl="2" indent="-171450" algn="l">
              <a:buSzPts val="1100"/>
              <a:buFont typeface="Arial" panose="020B0604020202020204" pitchFamily="34" charset="0"/>
              <a:buChar cha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Circuits dashboard start guide</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71091A17-8B68-6D92-56B4-868C0E862920}"/>
              </a:ext>
            </a:extLst>
          </p:cNvPr>
          <p:cNvPicPr>
            <a:picLocks noChangeAspect="1"/>
          </p:cNvPicPr>
          <p:nvPr/>
        </p:nvPicPr>
        <p:blipFill rotWithShape="1">
          <a:blip r:embed="rId4"/>
          <a:srcRect b="14609"/>
          <a:stretch/>
        </p:blipFill>
        <p:spPr>
          <a:xfrm>
            <a:off x="1216247" y="1057163"/>
            <a:ext cx="6482903" cy="3946069"/>
          </a:xfrm>
          <a:prstGeom prst="rect">
            <a:avLst/>
          </a:prstGeom>
        </p:spPr>
      </p:pic>
    </p:spTree>
    <p:extLst>
      <p:ext uri="{BB962C8B-B14F-4D97-AF65-F5344CB8AC3E}">
        <p14:creationId xmlns:p14="http://schemas.microsoft.com/office/powerpoint/2010/main" val="158225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r>
              <a:rPr lang="en-US" sz="1400" dirty="0">
                <a:hlinkClick r:id="rId4"/>
              </a:rPr>
              <a:t>https://github.com/syahmisanab/beginner-rp2040-micropython</a:t>
            </a:r>
            <a:br>
              <a:rPr lang="en-US" sz="1400" dirty="0"/>
            </a:br>
            <a:br>
              <a:rPr lang="en-US" sz="1400" dirty="0"/>
            </a:br>
            <a:endParaRPr lang="en-US" sz="1400" dirty="0"/>
          </a:p>
          <a:p>
            <a:pPr marL="914400" lvl="2" indent="0" algn="l">
              <a:buSzPts val="1100"/>
            </a:pPr>
            <a:r>
              <a:rPr lang="en-US" sz="1400" dirty="0"/>
              <a:t>Please download source code from above </a:t>
            </a: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get started</a:t>
            </a:r>
          </a:p>
        </p:txBody>
      </p:sp>
    </p:spTree>
    <p:extLst>
      <p:ext uri="{BB962C8B-B14F-4D97-AF65-F5344CB8AC3E}">
        <p14:creationId xmlns:p14="http://schemas.microsoft.com/office/powerpoint/2010/main" val="402960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br>
              <a:rPr lang="en-US" sz="1400" dirty="0"/>
            </a:br>
            <a:endParaRPr lang="en-US"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Rp2040 setup</a:t>
            </a:r>
          </a:p>
        </p:txBody>
      </p:sp>
      <p:pic>
        <p:nvPicPr>
          <p:cNvPr id="7" name="Picture 6">
            <a:extLst>
              <a:ext uri="{FF2B5EF4-FFF2-40B4-BE49-F238E27FC236}">
                <a16:creationId xmlns:a16="http://schemas.microsoft.com/office/drawing/2014/main" id="{244E629E-0E7C-23F4-AF6F-15FC39504BB2}"/>
              </a:ext>
            </a:extLst>
          </p:cNvPr>
          <p:cNvPicPr>
            <a:picLocks noChangeAspect="1"/>
          </p:cNvPicPr>
          <p:nvPr/>
        </p:nvPicPr>
        <p:blipFill>
          <a:blip r:embed="rId4"/>
          <a:stretch>
            <a:fillRect/>
          </a:stretch>
        </p:blipFill>
        <p:spPr>
          <a:xfrm>
            <a:off x="228602" y="1326904"/>
            <a:ext cx="2331969" cy="1113887"/>
          </a:xfrm>
          <a:prstGeom prst="rect">
            <a:avLst/>
          </a:prstGeom>
        </p:spPr>
      </p:pic>
      <p:sp>
        <p:nvSpPr>
          <p:cNvPr id="8" name="TextBox 7">
            <a:extLst>
              <a:ext uri="{FF2B5EF4-FFF2-40B4-BE49-F238E27FC236}">
                <a16:creationId xmlns:a16="http://schemas.microsoft.com/office/drawing/2014/main" id="{E794797D-F151-6B54-FDA0-DC7717554EB6}"/>
              </a:ext>
            </a:extLst>
          </p:cNvPr>
          <p:cNvSpPr txBox="1"/>
          <p:nvPr/>
        </p:nvSpPr>
        <p:spPr>
          <a:xfrm>
            <a:off x="228601" y="2571750"/>
            <a:ext cx="2331969" cy="738664"/>
          </a:xfrm>
          <a:prstGeom prst="rect">
            <a:avLst/>
          </a:prstGeom>
          <a:noFill/>
        </p:spPr>
        <p:txBody>
          <a:bodyPr wrap="square" rtlCol="0">
            <a:spAutoFit/>
          </a:bodyPr>
          <a:lstStyle/>
          <a:p>
            <a:r>
              <a:rPr lang="en-US" dirty="0"/>
              <a:t>Press boot button on the rp2040 and connect rp2040 with your computer</a:t>
            </a:r>
          </a:p>
        </p:txBody>
      </p:sp>
      <p:pic>
        <p:nvPicPr>
          <p:cNvPr id="9" name="Picture 8">
            <a:extLst>
              <a:ext uri="{FF2B5EF4-FFF2-40B4-BE49-F238E27FC236}">
                <a16:creationId xmlns:a16="http://schemas.microsoft.com/office/drawing/2014/main" id="{E2726D00-5955-4615-AFDC-9CDBDB2015FA}"/>
              </a:ext>
            </a:extLst>
          </p:cNvPr>
          <p:cNvPicPr>
            <a:picLocks noChangeAspect="1"/>
          </p:cNvPicPr>
          <p:nvPr/>
        </p:nvPicPr>
        <p:blipFill>
          <a:blip r:embed="rId5"/>
          <a:stretch>
            <a:fillRect/>
          </a:stretch>
        </p:blipFill>
        <p:spPr>
          <a:xfrm>
            <a:off x="3394017" y="1310426"/>
            <a:ext cx="2233234" cy="1647755"/>
          </a:xfrm>
          <a:prstGeom prst="rect">
            <a:avLst/>
          </a:prstGeom>
        </p:spPr>
      </p:pic>
      <p:sp>
        <p:nvSpPr>
          <p:cNvPr id="10" name="TextBox 9">
            <a:extLst>
              <a:ext uri="{FF2B5EF4-FFF2-40B4-BE49-F238E27FC236}">
                <a16:creationId xmlns:a16="http://schemas.microsoft.com/office/drawing/2014/main" id="{555B96B5-2B75-B575-9D59-5B2363118382}"/>
              </a:ext>
            </a:extLst>
          </p:cNvPr>
          <p:cNvSpPr txBox="1"/>
          <p:nvPr/>
        </p:nvSpPr>
        <p:spPr>
          <a:xfrm>
            <a:off x="3295282" y="3004639"/>
            <a:ext cx="2331969" cy="523220"/>
          </a:xfrm>
          <a:prstGeom prst="rect">
            <a:avLst/>
          </a:prstGeom>
          <a:noFill/>
        </p:spPr>
        <p:txBody>
          <a:bodyPr wrap="square" rtlCol="0">
            <a:spAutoFit/>
          </a:bodyPr>
          <a:lstStyle/>
          <a:p>
            <a:r>
              <a:rPr lang="en-US" dirty="0"/>
              <a:t>Rp2040 will look like this. </a:t>
            </a:r>
            <a:br>
              <a:rPr lang="en-US" dirty="0"/>
            </a:br>
            <a:r>
              <a:rPr lang="en-US" dirty="0"/>
              <a:t>Click on index.htm</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6" name="Group 5">
            <a:extLst>
              <a:ext uri="{FF2B5EF4-FFF2-40B4-BE49-F238E27FC236}">
                <a16:creationId xmlns:a16="http://schemas.microsoft.com/office/drawing/2014/main" id="{349E10BD-B06F-126F-412B-0EA4941FB0B0}"/>
              </a:ext>
            </a:extLst>
          </p:cNvPr>
          <p:cNvGrpSpPr>
            <a:grpSpLocks/>
          </p:cNvGrpSpPr>
          <p:nvPr/>
        </p:nvGrpSpPr>
        <p:grpSpPr bwMode="auto">
          <a:xfrm>
            <a:off x="6239299" y="1044223"/>
            <a:ext cx="2511296" cy="2339578"/>
            <a:chOff x="0" y="0"/>
            <a:chExt cx="9542" cy="8891"/>
          </a:xfrm>
        </p:grpSpPr>
        <p:pic>
          <p:nvPicPr>
            <p:cNvPr id="2055" name="Picture 7">
              <a:extLst>
                <a:ext uri="{FF2B5EF4-FFF2-40B4-BE49-F238E27FC236}">
                  <a16:creationId xmlns:a16="http://schemas.microsoft.com/office/drawing/2014/main" id="{40C778EF-DE2F-72F4-C135-BD5F364557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3"/>
              <a:ext cx="9535" cy="88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6">
              <a:extLst>
                <a:ext uri="{FF2B5EF4-FFF2-40B4-BE49-F238E27FC236}">
                  <a16:creationId xmlns:a16="http://schemas.microsoft.com/office/drawing/2014/main" id="{85CA2CD2-C55C-EF48-168E-FE4E3B065D21}"/>
                </a:ext>
              </a:extLst>
            </p:cNvPr>
            <p:cNvSpPr>
              <a:spLocks noChangeArrowheads="1"/>
            </p:cNvSpPr>
            <p:nvPr/>
          </p:nvSpPr>
          <p:spPr bwMode="auto">
            <a:xfrm>
              <a:off x="3" y="3"/>
              <a:ext cx="9535" cy="8883"/>
            </a:xfrm>
            <a:prstGeom prst="rect">
              <a:avLst/>
            </a:prstGeom>
            <a:noFill/>
            <a:ln w="4774">
              <a:solidFill>
                <a:srgbClr val="3E3A3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TextBox 17">
            <a:extLst>
              <a:ext uri="{FF2B5EF4-FFF2-40B4-BE49-F238E27FC236}">
                <a16:creationId xmlns:a16="http://schemas.microsoft.com/office/drawing/2014/main" id="{78A9C3C9-5946-3644-1B2E-4CD54311258A}"/>
              </a:ext>
            </a:extLst>
          </p:cNvPr>
          <p:cNvSpPr txBox="1"/>
          <p:nvPr/>
        </p:nvSpPr>
        <p:spPr>
          <a:xfrm>
            <a:off x="6240089" y="3493820"/>
            <a:ext cx="2331969" cy="523220"/>
          </a:xfrm>
          <a:prstGeom prst="rect">
            <a:avLst/>
          </a:prstGeom>
          <a:noFill/>
        </p:spPr>
        <p:txBody>
          <a:bodyPr wrap="square" rtlCol="0">
            <a:spAutoFit/>
          </a:bodyPr>
          <a:lstStyle/>
          <a:p>
            <a:r>
              <a:rPr lang="en-US" dirty="0"/>
              <a:t>Download UF2 files from the raspberry pi website  </a:t>
            </a:r>
          </a:p>
        </p:txBody>
      </p:sp>
    </p:spTree>
    <p:extLst>
      <p:ext uri="{BB962C8B-B14F-4D97-AF65-F5344CB8AC3E}">
        <p14:creationId xmlns:p14="http://schemas.microsoft.com/office/powerpoint/2010/main" val="7675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Integrated Development Environment (IDE) is a software tool that provides an integrated environment for writing, editing, and developing </a:t>
            </a:r>
            <a:r>
              <a:rPr lang="en-US" sz="1400" b="0" dirty="0" err="1"/>
              <a:t>MicroPython</a:t>
            </a:r>
            <a:r>
              <a:rPr lang="en-US" sz="1400" b="0" dirty="0"/>
              <a:t> code.</a:t>
            </a:r>
          </a:p>
          <a:p>
            <a:pPr marL="914400" lvl="2" indent="0" algn="l">
              <a:buSzPts val="1100"/>
            </a:pPr>
            <a:endParaRPr lang="en-US" sz="1400" b="0" dirty="0"/>
          </a:p>
          <a:p>
            <a:pPr marL="914400" lvl="2" indent="0" algn="l">
              <a:buSzPts val="1100"/>
            </a:pPr>
            <a:r>
              <a:rPr lang="en-US" sz="1400" b="0" dirty="0"/>
              <a:t>Why we need IDE?</a:t>
            </a:r>
            <a:br>
              <a:rPr lang="en-US" sz="1400" b="0" dirty="0"/>
            </a:br>
            <a:r>
              <a:rPr lang="en-US" sz="1400" b="0" dirty="0"/>
              <a:t>What an IDE do? </a:t>
            </a:r>
          </a:p>
          <a:p>
            <a:pPr marL="914400" lvl="2" indent="0" algn="l">
              <a:buSzPts val="1100"/>
            </a:pPr>
            <a:endParaRPr lang="en-US" sz="1400" b="0" dirty="0"/>
          </a:p>
          <a:p>
            <a:pPr marL="914400" lvl="2" indent="0" algn="l">
              <a:buSzPts val="1100"/>
            </a:pPr>
            <a:endParaRPr lang="en-US" sz="1400" b="0" dirty="0"/>
          </a:p>
          <a:p>
            <a:pPr marL="914400" lvl="2" indent="0" algn="l">
              <a:buSzPts val="1100"/>
            </a:pPr>
            <a:r>
              <a:rPr lang="en-US" sz="1400" b="0" dirty="0"/>
              <a:t>To get started, download </a:t>
            </a:r>
            <a:r>
              <a:rPr lang="en-US" sz="1400" b="0" dirty="0" err="1"/>
              <a:t>thonny</a:t>
            </a:r>
            <a:r>
              <a:rPr lang="en-US" sz="1400" b="0" dirty="0"/>
              <a:t> </a:t>
            </a:r>
          </a:p>
          <a:p>
            <a:pPr marL="914400" lvl="2" indent="0" algn="l">
              <a:buSzPts val="1100"/>
            </a:pPr>
            <a:endParaRPr lang="en-US" b="0"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IDE software</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B9D09F68-B2E9-5443-6444-D0043FA6EF8B}"/>
              </a:ext>
            </a:extLst>
          </p:cNvPr>
          <p:cNvPicPr>
            <a:picLocks noChangeAspect="1"/>
          </p:cNvPicPr>
          <p:nvPr/>
        </p:nvPicPr>
        <p:blipFill>
          <a:blip r:embed="rId4"/>
          <a:stretch>
            <a:fillRect/>
          </a:stretch>
        </p:blipFill>
        <p:spPr>
          <a:xfrm>
            <a:off x="5554391" y="2582600"/>
            <a:ext cx="933664" cy="933664"/>
          </a:xfrm>
          <a:prstGeom prst="rect">
            <a:avLst/>
          </a:prstGeom>
        </p:spPr>
      </p:pic>
      <p:pic>
        <p:nvPicPr>
          <p:cNvPr id="13" name="Picture 12">
            <a:extLst>
              <a:ext uri="{FF2B5EF4-FFF2-40B4-BE49-F238E27FC236}">
                <a16:creationId xmlns:a16="http://schemas.microsoft.com/office/drawing/2014/main" id="{38A15954-D07C-5F63-688D-D4C9B239E1B6}"/>
              </a:ext>
            </a:extLst>
          </p:cNvPr>
          <p:cNvPicPr>
            <a:picLocks noChangeAspect="1"/>
          </p:cNvPicPr>
          <p:nvPr/>
        </p:nvPicPr>
        <p:blipFill>
          <a:blip r:embed="rId5"/>
          <a:stretch>
            <a:fillRect/>
          </a:stretch>
        </p:blipFill>
        <p:spPr>
          <a:xfrm>
            <a:off x="6962775" y="2124015"/>
            <a:ext cx="1011072" cy="1011072"/>
          </a:xfrm>
          <a:prstGeom prst="rect">
            <a:avLst/>
          </a:prstGeom>
        </p:spPr>
      </p:pic>
      <p:pic>
        <p:nvPicPr>
          <p:cNvPr id="14" name="Picture 13">
            <a:extLst>
              <a:ext uri="{FF2B5EF4-FFF2-40B4-BE49-F238E27FC236}">
                <a16:creationId xmlns:a16="http://schemas.microsoft.com/office/drawing/2014/main" id="{0C3F09E8-EB3C-6DCF-CBF5-CF97C80A7EC0}"/>
              </a:ext>
            </a:extLst>
          </p:cNvPr>
          <p:cNvPicPr>
            <a:picLocks noChangeAspect="1"/>
          </p:cNvPicPr>
          <p:nvPr/>
        </p:nvPicPr>
        <p:blipFill>
          <a:blip r:embed="rId6"/>
          <a:stretch>
            <a:fillRect/>
          </a:stretch>
        </p:blipFill>
        <p:spPr>
          <a:xfrm>
            <a:off x="7018334" y="3127128"/>
            <a:ext cx="933665" cy="778054"/>
          </a:xfrm>
          <a:prstGeom prst="rect">
            <a:avLst/>
          </a:prstGeom>
        </p:spPr>
      </p:pic>
    </p:spTree>
    <p:extLst>
      <p:ext uri="{BB962C8B-B14F-4D97-AF65-F5344CB8AC3E}">
        <p14:creationId xmlns:p14="http://schemas.microsoft.com/office/powerpoint/2010/main" val="412139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25D84F88-53A8-44E9-697D-75D973113E63}"/>
              </a:ext>
            </a:extLst>
          </p:cNvPr>
          <p:cNvPicPr>
            <a:picLocks noChangeAspect="1"/>
          </p:cNvPicPr>
          <p:nvPr/>
        </p:nvPicPr>
        <p:blipFill>
          <a:blip r:embed="rId4"/>
          <a:stretch>
            <a:fillRect/>
          </a:stretch>
        </p:blipFill>
        <p:spPr>
          <a:xfrm>
            <a:off x="1668026" y="184513"/>
            <a:ext cx="5617029" cy="4774474"/>
          </a:xfrm>
          <a:prstGeom prst="rect">
            <a:avLst/>
          </a:prstGeom>
        </p:spPr>
      </p:pic>
      <p:sp>
        <p:nvSpPr>
          <p:cNvPr id="7" name="Rectangle 6">
            <a:extLst>
              <a:ext uri="{FF2B5EF4-FFF2-40B4-BE49-F238E27FC236}">
                <a16:creationId xmlns:a16="http://schemas.microsoft.com/office/drawing/2014/main" id="{A8D33ABD-FC39-97FA-3503-6445CC119613}"/>
              </a:ext>
            </a:extLst>
          </p:cNvPr>
          <p:cNvSpPr/>
          <p:nvPr/>
        </p:nvSpPr>
        <p:spPr>
          <a:xfrm>
            <a:off x="582804" y="1926320"/>
            <a:ext cx="341644" cy="5455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78875443"/>
      </p:ext>
    </p:extLst>
  </p:cSld>
  <p:clrMapOvr>
    <a:masterClrMapping/>
  </p:clrMapOvr>
</p:sld>
</file>

<file path=ppt/theme/theme1.xml><?xml version="1.0" encoding="utf-8"?>
<a:theme xmlns:a="http://schemas.openxmlformats.org/drawingml/2006/main" name="Shirt Manufacturing Business Plan by Slidesgo">
  <a:themeElements>
    <a:clrScheme name="Simple Light">
      <a:dk1>
        <a:srgbClr val="31313C"/>
      </a:dk1>
      <a:lt1>
        <a:srgbClr val="F8F9F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131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4664</TotalTime>
  <Words>1232</Words>
  <Application>Microsoft Office PowerPoint</Application>
  <PresentationFormat>On-screen Show (16:9)</PresentationFormat>
  <Paragraphs>132</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Poppins</vt:lpstr>
      <vt:lpstr>Cinzel</vt:lpstr>
      <vt:lpstr>Roboto</vt:lpstr>
      <vt:lpstr>Arial</vt:lpstr>
      <vt:lpstr>Cinzel Medium</vt:lpstr>
      <vt:lpstr>Wingdings</vt:lpstr>
      <vt:lpstr>Shirt Manufacturing Business Plan by Slidesgo</vt:lpstr>
      <vt:lpstr>Module : EMBEDDED SYSTEM &amp; HARDWARE INTERFACING</vt:lpstr>
      <vt:lpstr>Circuit Design and Simulation</vt:lpstr>
      <vt:lpstr>By the end of this course</vt:lpstr>
      <vt:lpstr>What is thinkercad</vt:lpstr>
      <vt:lpstr>Circuits dashboard start guide</vt:lpstr>
      <vt:lpstr>To get started</vt:lpstr>
      <vt:lpstr>Rp2040 setup</vt:lpstr>
      <vt:lpstr>IDE software</vt:lpstr>
      <vt:lpstr>PowerPoint Presentation</vt:lpstr>
      <vt:lpstr>PowerPoint Presentation</vt:lpstr>
      <vt:lpstr>Digital GPIO</vt:lpstr>
      <vt:lpstr>project 1 : Light up onboard LED</vt:lpstr>
      <vt:lpstr>Project 2 : button</vt:lpstr>
      <vt:lpstr>Project 3 : buzzer</vt:lpstr>
      <vt:lpstr>analog signal</vt:lpstr>
      <vt:lpstr>Project 4 : potentiometer</vt:lpstr>
      <vt:lpstr>PWM </vt:lpstr>
      <vt:lpstr>Project 4 : nonpixel led</vt:lpstr>
      <vt:lpstr>Project 5 : servo control</vt:lpstr>
      <vt:lpstr>I2C </vt:lpstr>
      <vt:lpstr>Project 5 : oled display</vt:lpstr>
      <vt:lpstr>UART </vt:lpstr>
      <vt:lpstr>Serial communication rp2040 and arduino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Meeting </dc:title>
  <cp:lastModifiedBy>pc</cp:lastModifiedBy>
  <cp:revision>12</cp:revision>
  <cp:lastPrinted>2023-05-03T01:32:39Z</cp:lastPrinted>
  <dcterms:modified xsi:type="dcterms:W3CDTF">2023-06-02T01:08:28Z</dcterms:modified>
</cp:coreProperties>
</file>